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5"/>
  </p:notesMasterIdLst>
  <p:sldIdLst>
    <p:sldId id="272" r:id="rId2"/>
    <p:sldId id="430" r:id="rId3"/>
    <p:sldId id="849" r:id="rId4"/>
    <p:sldId id="851" r:id="rId5"/>
    <p:sldId id="852" r:id="rId6"/>
    <p:sldId id="854" r:id="rId7"/>
    <p:sldId id="853" r:id="rId8"/>
    <p:sldId id="855" r:id="rId9"/>
    <p:sldId id="858" r:id="rId10"/>
    <p:sldId id="850" r:id="rId11"/>
    <p:sldId id="856" r:id="rId12"/>
    <p:sldId id="857" r:id="rId13"/>
    <p:sldId id="859" r:id="rId14"/>
    <p:sldId id="860" r:id="rId15"/>
    <p:sldId id="861" r:id="rId16"/>
    <p:sldId id="863" r:id="rId17"/>
    <p:sldId id="864" r:id="rId18"/>
    <p:sldId id="867" r:id="rId19"/>
    <p:sldId id="866" r:id="rId20"/>
    <p:sldId id="869" r:id="rId21"/>
    <p:sldId id="870" r:id="rId22"/>
    <p:sldId id="871" r:id="rId23"/>
    <p:sldId id="873" r:id="rId24"/>
    <p:sldId id="872" r:id="rId25"/>
    <p:sldId id="874" r:id="rId26"/>
    <p:sldId id="875" r:id="rId27"/>
    <p:sldId id="876" r:id="rId28"/>
    <p:sldId id="877" r:id="rId29"/>
    <p:sldId id="879" r:id="rId30"/>
    <p:sldId id="883" r:id="rId31"/>
    <p:sldId id="884" r:id="rId32"/>
    <p:sldId id="878" r:id="rId33"/>
    <p:sldId id="881" r:id="rId34"/>
    <p:sldId id="880" r:id="rId35"/>
    <p:sldId id="885" r:id="rId36"/>
    <p:sldId id="882" r:id="rId37"/>
    <p:sldId id="886" r:id="rId38"/>
    <p:sldId id="891" r:id="rId39"/>
    <p:sldId id="890" r:id="rId40"/>
    <p:sldId id="892" r:id="rId41"/>
    <p:sldId id="912" r:id="rId42"/>
    <p:sldId id="893" r:id="rId43"/>
    <p:sldId id="895" r:id="rId44"/>
    <p:sldId id="896" r:id="rId45"/>
    <p:sldId id="897" r:id="rId46"/>
    <p:sldId id="887" r:id="rId47"/>
    <p:sldId id="888" r:id="rId48"/>
    <p:sldId id="889" r:id="rId49"/>
    <p:sldId id="898" r:id="rId50"/>
    <p:sldId id="894" r:id="rId51"/>
    <p:sldId id="899" r:id="rId52"/>
    <p:sldId id="900" r:id="rId53"/>
    <p:sldId id="901" r:id="rId54"/>
    <p:sldId id="902" r:id="rId55"/>
    <p:sldId id="905" r:id="rId56"/>
    <p:sldId id="910" r:id="rId57"/>
    <p:sldId id="903" r:id="rId58"/>
    <p:sldId id="911" r:id="rId59"/>
    <p:sldId id="906" r:id="rId60"/>
    <p:sldId id="907" r:id="rId61"/>
    <p:sldId id="908" r:id="rId62"/>
    <p:sldId id="909" r:id="rId63"/>
    <p:sldId id="810" r:id="rId64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200"/>
    <p:restoredTop sz="94807"/>
  </p:normalViewPr>
  <p:slideViewPr>
    <p:cSldViewPr snapToGrid="0">
      <p:cViewPr varScale="1">
        <p:scale>
          <a:sx n="55" d="100"/>
          <a:sy n="55" d="100"/>
        </p:scale>
        <p:origin x="288" y="512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129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4849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327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5773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2233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0618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0855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1446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7240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856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9750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7248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864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520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080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233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298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073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720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3736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38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444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7618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5436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684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4864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7452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5217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0031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2722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5573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6100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548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4143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41624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005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798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26485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0201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46620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5824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075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6002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53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21105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6829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8924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3508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4886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3800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42023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2613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82683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67347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950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95432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6964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922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9967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5501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2021. 8. 28.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hyperlink" Target="https://huggingface.co/models/" TargetMode="External"/><Relationship Id="rId4" Type="http://schemas.openxmlformats.org/officeDocument/2006/relationships/hyperlink" Target="https://huggingface.co/transforme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3547488"/>
            <a:ext cx="17526000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Pretrained Large-Scale Transformer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Pre-trained Big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Transformer가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나오기까지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0" y="1568350"/>
            <a:ext cx="5887205" cy="1446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20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9</a:t>
            </a:r>
            <a:endParaRPr kumimoji="1" lang="ko-Kore-KR" altLang="en-US" sz="920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3172350"/>
            <a:ext cx="17526000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Pretrained Large-Scale Transformer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Pre-trained Transformer Decoder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-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Generative Pre-training(GPT)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0" y="1568350"/>
            <a:ext cx="5887205" cy="1446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20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9</a:t>
            </a:r>
            <a:endParaRPr kumimoji="1" lang="ko-Kore-KR" altLang="en-US" sz="920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894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</a:t>
            </a:r>
            <a:r>
              <a:rPr lang="en-US" altLang="ko-KR" sz="3200" b="1" dirty="0">
                <a:sym typeface="SpoqaHanSans-Bold"/>
              </a:rPr>
              <a:t>)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pic>
        <p:nvPicPr>
          <p:cNvPr id="14" name="Picture 2" descr="BERT(Pre-training of Deep Bidirectional Transformers for Language  Understanding) 정리 - 2 ( Transformer, Attention)">
            <a:extLst>
              <a:ext uri="{FF2B5EF4-FFF2-40B4-BE49-F238E27FC236}">
                <a16:creationId xmlns:a16="http://schemas.microsoft.com/office/drawing/2014/main" id="{5EA57785-AD37-BB4E-925D-20C0CBC41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7" t="7322" r="48942" b="8036"/>
          <a:stretch/>
        </p:blipFill>
        <p:spPr bwMode="auto">
          <a:xfrm>
            <a:off x="1860829" y="3750530"/>
            <a:ext cx="5303520" cy="48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8018A7-1191-3149-949C-CBB4B861AEA1}"/>
                  </a:ext>
                </a:extLst>
              </p:cNvPr>
              <p:cNvSpPr/>
              <p:nvPr/>
            </p:nvSpPr>
            <p:spPr>
              <a:xfrm>
                <a:off x="7772000" y="3523023"/>
                <a:ext cx="15596000" cy="8328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Transformer decoder (generative &gt; auto-regressive) 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사용</a:t>
                </a:r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참고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시퀀스로 주어지는 문장에서 단어가 나올 확률을 찾는 모델을 언어 모델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Language Model; LM)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이라고 하며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auto-regressive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모델에 속한다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lang="en-US" altLang="ko-KR" sz="3200" b="0" i="0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P</m:t>
                      </m:r>
                      <m:d>
                        <m:dPr>
                          <m:ctrlPr>
                            <a:rPr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W</m:t>
                          </m:r>
                        </m:e>
                      </m:d>
                      <m:r>
                        <a:rPr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P</m:t>
                      </m:r>
                      <m:d>
                        <m:dPr>
                          <m:ctrlPr>
                            <a:rPr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i</m:t>
                          </m:r>
                          <m: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P</m:t>
                          </m:r>
                          <m: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i</m:t>
                              </m:r>
                              <m: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  <m: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Unsupervised pre-training / semi-supervised fine-tuning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을 수행한다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.</a:t>
                </a:r>
                <a:b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데이터가 많은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Unsupervised pre-training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진행하고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Target task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down-streaming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fine-tune (transfer learning)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진행한다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모델의 검증</a:t>
                </a:r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natural language inference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question answering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semantic similarity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text classification</a:t>
                </a:r>
                <a:endParaRPr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8018A7-1191-3149-949C-CBB4B861A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000" y="3523023"/>
                <a:ext cx="15596000" cy="8328242"/>
              </a:xfrm>
              <a:prstGeom prst="rect">
                <a:avLst/>
              </a:prstGeom>
              <a:blipFill>
                <a:blip r:embed="rId5"/>
                <a:stretch>
                  <a:fillRect l="-977" t="-1522" b="-15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B03D132E-AC66-5B4A-A0DE-9693DDDFB4C1}"/>
              </a:ext>
            </a:extLst>
          </p:cNvPr>
          <p:cNvSpPr/>
          <p:nvPr/>
        </p:nvSpPr>
        <p:spPr>
          <a:xfrm>
            <a:off x="7431705" y="12852680"/>
            <a:ext cx="9517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Radford, Alec, et al. "Improving language understanding by generative pre-training." (2018).</a:t>
            </a:r>
            <a:endParaRPr lang="ko-Kore-KR" altLang="en-US" dirty="0"/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1A36B7D9-F48F-9741-8DCA-F3010FBCF058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2" name="Shape 223">
            <a:extLst>
              <a:ext uri="{FF2B5EF4-FFF2-40B4-BE49-F238E27FC236}">
                <a16:creationId xmlns:a16="http://schemas.microsoft.com/office/drawing/2014/main" id="{01D3DF20-B308-AD48-AA29-F62674DF7EDA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426184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Step 1. unsupervised pre-training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8018A7-1191-3149-949C-CBB4B861AEA1}"/>
                  </a:ext>
                </a:extLst>
              </p:cNvPr>
              <p:cNvSpPr/>
              <p:nvPr/>
            </p:nvSpPr>
            <p:spPr>
              <a:xfrm>
                <a:off x="5861920" y="3749039"/>
                <a:ext cx="14034218" cy="8338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큰 </a:t>
                </a:r>
                <a:r>
                  <a:rPr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corpus (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말뭉치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LM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먼저 학습시킨다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 다음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fine-tune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진행한다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데이터는 다음을 이용한다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ko-KR" altLang="en-US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- Pretraining: </a:t>
                </a:r>
                <a:r>
                  <a:rPr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BooksCorpus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발간되지 않은 약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7000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 책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downstream tasks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test set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최대한 있지 않을 것이라 예상되는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LM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모델은 아래와 같이 나타낼 수 있다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0</m:t>
                          </m:r>
                        </m:sub>
                      </m:sSub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𝑈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𝑒</m:t>
                          </m:r>
                        </m:sub>
                      </m:sSub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ko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𝑙</m:t>
                          </m:r>
                        </m:sub>
                      </m:sSub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𝑡𝑟𝑎𝑛𝑠𝑓𝑜𝑟𝑚𝑒𝑟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_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𝑏𝑙𝑜𝑐𝑘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∈[1,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𝑛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lang="en-US" altLang="ko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d>
                        <m:dPr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𝑢</m:t>
                          </m:r>
                        </m:e>
                      </m:d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𝑠𝑜𝑓𝑡𝑚𝑎𝑥</m:t>
                      </m:r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𝑒</m:t>
                          </m:r>
                        </m:sub>
                        <m:sup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𝑇</m:t>
                          </m:r>
                        </m:sup>
                      </m:sSubSup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-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손실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</a:t>
                </a: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𝐿</m:t>
                      </m:r>
                      <m:d>
                        <m:dPr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𝑈</m:t>
                          </m:r>
                        </m:e>
                      </m:d>
                      <m:r>
                        <a:rPr lang="en-US" altLang="ko-KR" sz="28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a:rPr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𝑙𝑜𝑔</m:t>
                              </m:r>
                            </m:fName>
                            <m:e>
                              <m:r>
                                <a:rPr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𝑃</m:t>
                              </m:r>
                              <m:r>
                                <a:rPr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  <m: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  <m: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  <m:r>
                                    <a:rPr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;</m:t>
                              </m:r>
                              <m:r>
                                <a:rPr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  <m:r>
                                <a:rPr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U</m:t>
                    </m:r>
                  </m:oMath>
                </a14:m>
                <a:r>
                  <a:rPr lang="ko-KR" altLang="en-US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 context token</a:t>
                </a:r>
              </a:p>
              <a:p>
                <a:pPr marL="914342" lvl="1" indent="-4572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e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token embedding matrix</a:t>
                </a:r>
              </a:p>
              <a:p>
                <a:pPr marL="914342" lvl="1" indent="-4572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p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positional embedding</a:t>
                </a:r>
              </a:p>
              <a:p>
                <a:pPr marL="914342" lvl="1" indent="-457200">
                  <a:buFontTx/>
                  <a:buChar char="-"/>
                </a:pPr>
                <a:r>
                  <a:rPr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</a:t>
                </a:r>
                <a:r>
                  <a:rPr lang="ko-KR" altLang="en-US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layer </a:t>
                </a:r>
                <a:r>
                  <a:rPr lang="ko-KR" altLang="en-US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개수</a:t>
                </a:r>
                <a:endParaRPr lang="en-US" altLang="ko-KR" sz="2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endParaRPr lang="en-US" altLang="ko-KR" sz="28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lang="en-US" altLang="ko-KR" sz="2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8018A7-1191-3149-949C-CBB4B861A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920" y="3749039"/>
                <a:ext cx="14034218" cy="8338821"/>
              </a:xfrm>
              <a:prstGeom prst="rect">
                <a:avLst/>
              </a:prstGeom>
              <a:blipFill>
                <a:blip r:embed="rId4"/>
                <a:stretch>
                  <a:fillRect l="-723" t="-913" r="-904" b="-4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1BA7C546-340E-0A45-8CA7-4B48DDDF7C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" t="2589" r="75812" b="22727"/>
          <a:stretch/>
        </p:blipFill>
        <p:spPr>
          <a:xfrm>
            <a:off x="1660927" y="3749039"/>
            <a:ext cx="3271520" cy="62179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7431705" y="12852680"/>
            <a:ext cx="9517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Radford, Alec, et al. "Improving language understanding by generative pre-training." (2018).</a:t>
            </a:r>
            <a:endParaRPr lang="ko-Kore-KR" altLang="en-US" dirty="0"/>
          </a:p>
        </p:txBody>
      </p:sp>
      <p:sp>
        <p:nvSpPr>
          <p:cNvPr id="22" name="Shape 222">
            <a:extLst>
              <a:ext uri="{FF2B5EF4-FFF2-40B4-BE49-F238E27FC236}">
                <a16:creationId xmlns:a16="http://schemas.microsoft.com/office/drawing/2014/main" id="{30CEBC1D-A206-2943-BAB6-C7EF316D9CE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3" name="Shape 223">
            <a:extLst>
              <a:ext uri="{FF2B5EF4-FFF2-40B4-BE49-F238E27FC236}">
                <a16:creationId xmlns:a16="http://schemas.microsoft.com/office/drawing/2014/main" id="{3379F0E4-B9F3-0849-8072-3D3525764E5D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32592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Step 2. supervised fine-tune &amp; defining task-specific inputs 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8018A7-1191-3149-949C-CBB4B861AEA1}"/>
                  </a:ext>
                </a:extLst>
              </p:cNvPr>
              <p:cNvSpPr/>
              <p:nvPr/>
            </p:nvSpPr>
            <p:spPr>
              <a:xfrm>
                <a:off x="3245149" y="8974639"/>
                <a:ext cx="15545517" cy="3581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 이후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transformer output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linear output layer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붙여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supervised learning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구현할 수 있다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</m:e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…, 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𝑠𝑜𝑓𝑡𝑚𝑎𝑥</m:t>
                      </m:r>
                      <m:r>
                        <a:rPr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𝑙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𝑚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lang="en-US" altLang="ko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Defining task-specific inputs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text classification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같은 특정 태스크들의 경우에는 위 그림처럼 바로 </a:t>
                </a: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fine-tuning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할 수 있다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	 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QA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나 </a:t>
                </a: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textual entailment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같은 경우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 </a:t>
                </a: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ordered sentence pair, triplet of document, question, and answer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같은 </a:t>
                </a: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structured input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을 처리하기 위해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형태를 바꾸어 준다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8018A7-1191-3149-949C-CBB4B861A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149" y="8974639"/>
                <a:ext cx="15545517" cy="3581173"/>
              </a:xfrm>
              <a:prstGeom prst="rect">
                <a:avLst/>
              </a:prstGeom>
              <a:blipFill>
                <a:blip r:embed="rId4"/>
                <a:stretch>
                  <a:fillRect l="-653" t="-1767" r="-408" b="-38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7431705" y="12852680"/>
            <a:ext cx="9517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Radford, Alec, et al. "Improving language understanding by generative pre-training." (2018).</a:t>
            </a:r>
            <a:endParaRPr lang="ko-Kore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8D0A2E3-C5B9-8943-A436-313D6D25F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24" y="2918269"/>
            <a:ext cx="13703968" cy="585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22">
            <a:extLst>
              <a:ext uri="{FF2B5EF4-FFF2-40B4-BE49-F238E27FC236}">
                <a16:creationId xmlns:a16="http://schemas.microsoft.com/office/drawing/2014/main" id="{EBDA4A88-B3FF-3E42-87C8-6F467671BFB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9" name="Shape 223">
            <a:extLst>
              <a:ext uri="{FF2B5EF4-FFF2-40B4-BE49-F238E27FC236}">
                <a16:creationId xmlns:a16="http://schemas.microsoft.com/office/drawing/2014/main" id="{74CFE285-D7B9-C947-8DA0-1ADBDD388D11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92127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Results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7431705" y="12852680"/>
            <a:ext cx="994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Radford, Alec, et al. "Improving language understanding by generative pre-training." 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47B499-1AF9-CE40-8FA1-BA9B3FCD2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551" y="3002442"/>
            <a:ext cx="9538052" cy="77470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EA30087-CC97-724D-A692-D97FE9A0D5A0}"/>
              </a:ext>
            </a:extLst>
          </p:cNvPr>
          <p:cNvSpPr/>
          <p:nvPr/>
        </p:nvSpPr>
        <p:spPr>
          <a:xfrm>
            <a:off x="2215924" y="10959206"/>
            <a:ext cx="13337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나왔던 당시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많은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NLP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문제와 데이터에서 독보적인 퍼포먼스를 보였다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ko-Kore-KR" altLang="en-US" sz="3200" dirty="0">
              <a:solidFill>
                <a:srgbClr val="53585F"/>
              </a:solidFill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2AFC98FB-0139-F14B-A6A4-6778BC76CD9D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2" name="Shape 223">
            <a:extLst>
              <a:ext uri="{FF2B5EF4-FFF2-40B4-BE49-F238E27FC236}">
                <a16:creationId xmlns:a16="http://schemas.microsoft.com/office/drawing/2014/main" id="{6E287CEF-A64B-B642-9C29-2B90D4D9F6B5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707982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(GPT2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b="1" dirty="0">
                <a:sym typeface="Wingdings" pitchFamily="2" charset="2"/>
              </a:rPr>
              <a:t></a:t>
            </a:r>
            <a:r>
              <a:rPr lang="en-US" altLang="ko-KR" sz="3200" b="1" dirty="0">
                <a:sym typeface="SpoqaHanSans-Bold"/>
              </a:rPr>
              <a:t> GPT</a:t>
            </a:r>
            <a:r>
              <a:rPr lang="ko-KR" altLang="en-US" sz="3200" b="1" dirty="0">
                <a:sym typeface="SpoqaHanSans-Bold"/>
              </a:rPr>
              <a:t>을 </a:t>
            </a:r>
            <a:r>
              <a:rPr lang="en-US" altLang="ko-KR" sz="3200" b="1" dirty="0">
                <a:sym typeface="SpoqaHanSans-Bold"/>
              </a:rPr>
              <a:t>multi-task learners / </a:t>
            </a:r>
            <a:r>
              <a:rPr lang="ko-KR" altLang="en-US" sz="3200" b="1" dirty="0">
                <a:sym typeface="SpoqaHanSans-Bold"/>
              </a:rPr>
              <a:t>제로 샷 특성</a:t>
            </a:r>
            <a:r>
              <a:rPr lang="en-US" altLang="ko-KR" sz="3200" b="1" dirty="0">
                <a:sym typeface="SpoqaHanSans-Bold"/>
              </a:rPr>
              <a:t>(zero-shot behavior)</a:t>
            </a:r>
            <a:r>
              <a:rPr lang="ko-KR" altLang="en-US" sz="3200" b="1" dirty="0">
                <a:sym typeface="SpoqaHanSans-Bold"/>
              </a:rPr>
              <a:t>을 가지도록 발전</a:t>
            </a:r>
            <a:endParaRPr lang="en-US" altLang="ko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38242" y="12763599"/>
            <a:ext cx="111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Radford, Alec, et al. "Language models are unsupervised multitask learners."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OpenAI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blog 1.8 (2019): 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A30087-CC97-724D-A692-D97FE9A0D5A0}"/>
              </a:ext>
            </a:extLst>
          </p:cNvPr>
          <p:cNvSpPr/>
          <p:nvPr/>
        </p:nvSpPr>
        <p:spPr>
          <a:xfrm>
            <a:off x="2152342" y="3253303"/>
            <a:ext cx="18208534" cy="951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Multi-task 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학습 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</a:t>
            </a:r>
            <a:r>
              <a:rPr lang="en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ask conditioning </a:t>
            </a:r>
          </a:p>
          <a:p>
            <a:endParaRPr lang="en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GPT-2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GPT-1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다르게 동일한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unsupervised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모델을 사용하여 여러 작업을 학습하는 것을 목표로 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 목적 함수를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P(output | input, task)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수정필요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수정 사항을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task conditioning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이라 하고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이러한 모델은 동일한 입력이 주어졌을 때에도 작업에 따라 서로 다른 출력을 생성해야 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이때 일부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경우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task conditioning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위해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architectural level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작업 조건화를 구현한다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제로 샷 학습 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&amp; 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제로 샷 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task transfer</a:t>
            </a:r>
          </a:p>
          <a:p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제로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샷 학습은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zero-shot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transfer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특수한 경우로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예제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(example; train data)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전혀 제공하지 않으며 </a:t>
            </a:r>
            <a:b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모델은 단지 주어진 지침에 따라 작업을 이해하는 학습을 말한다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위해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GPT-1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했던 것처럼 순서를 재정렬하는 대신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GPT-2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대한 입력은 모델이 작업의 특성을 이해하고 답을 제공할 것으로 예상하는 형식으로 이루어진다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Wingdings" pitchFamily="2" charset="2"/>
              <a:buChar char="à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작업은 제로 샷 작업 전송 동작을 모방하기 위해 디자인되었다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914342" lvl="1" indent="-457200">
              <a:buFont typeface="Wingdings" pitchFamily="2" charset="2"/>
              <a:buChar char="à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예로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영어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프랑스어 번역 작업의 경우 모델에는 단지 영어 문장과 프랑스어 단어를 구분하기 위한 </a:t>
            </a:r>
            <a:b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프롬프트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(:)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제공된다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1371487" lvl="2" indent="-457200">
              <a:buFont typeface="Wingdings" pitchFamily="2" charset="2"/>
              <a:buChar char="à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모델은 번역과제임을 이해하고 영어 문장의 프랑스어 번역을 바로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수행한다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4" name="Shape 222">
            <a:extLst>
              <a:ext uri="{FF2B5EF4-FFF2-40B4-BE49-F238E27FC236}">
                <a16:creationId xmlns:a16="http://schemas.microsoft.com/office/drawing/2014/main" id="{C3BA7B93-E306-154E-B666-252C492A224C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9" name="Shape 223">
            <a:extLst>
              <a:ext uri="{FF2B5EF4-FFF2-40B4-BE49-F238E27FC236}">
                <a16:creationId xmlns:a16="http://schemas.microsoft.com/office/drawing/2014/main" id="{2427404E-B7BC-6647-8D98-9EE1A925D6CB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2565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(GPT2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데이터 셋</a:t>
            </a:r>
            <a:r>
              <a:rPr lang="en-US" altLang="ko-Kore-KR" sz="3200" b="1" dirty="0">
                <a:sym typeface="SpoqaHanSans-Bold"/>
              </a:rPr>
              <a:t> &amp; </a:t>
            </a:r>
            <a:r>
              <a:rPr lang="ko-Kore-KR" altLang="en-US" sz="3200" b="1" dirty="0">
                <a:sym typeface="SpoqaHanSans-Bold"/>
              </a:rPr>
              <a:t>모델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38242" y="12763599"/>
            <a:ext cx="111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Radford, Alec, et al. "Language models are unsupervised multitask learners."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OpenAI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blog 1.8 (2019): 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EA30087-CC97-724D-A692-D97FE9A0D5A0}"/>
                  </a:ext>
                </a:extLst>
              </p:cNvPr>
              <p:cNvSpPr/>
              <p:nvPr/>
            </p:nvSpPr>
            <p:spPr>
              <a:xfrm>
                <a:off x="2248923" y="3749684"/>
                <a:ext cx="17537973" cy="7863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ore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데이터 셋</a:t>
                </a:r>
                <a:endParaRPr lang="en-US" altLang="ko-Kore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저자들은 광범위하고 우수한 품질의 데이터 셋을 만들기 위해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Reddit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플랫폼을 스크랩하고 높은 투표율을 기록한 기사의 아웃바운드 링크에서 데이터를 가져왔다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8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백만 이상의 문서에서 약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40GB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텍스트 데이터를 받아 이를 </a:t>
                </a:r>
                <a:r>
                  <a:rPr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WebText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 부른다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이는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GPT1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book corpus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비해 매우 큰 데이터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모델 </a:t>
                </a:r>
                <a:r>
                  <a:rPr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architecture &amp; </a:t>
                </a:r>
                <a:r>
                  <a:rPr lang="ko-Kore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실행 디테일</a:t>
                </a:r>
                <a:endParaRPr lang="en-US" altLang="ko-Kore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GPT1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117M parameters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비해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1.5B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parameters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가진다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GPT2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48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layers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1600 dimensional vector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가진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word embedding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사용한다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50,257 tokens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사용되었다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보다 큰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vocabulary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가진다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batch size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512, token context window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1024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지정하였다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Layer normalization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위치가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sub-block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부분으로 이동하였고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추가적인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layer normalization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마지막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self-attention block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뒤에 추가되었다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초기화 할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때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residual layer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들은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r>
                          <a:rPr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8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N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scaling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하였다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residual layer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개수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EA30087-CC97-724D-A692-D97FE9A0D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923" y="3749684"/>
                <a:ext cx="17537973" cy="7863306"/>
              </a:xfrm>
              <a:prstGeom prst="rect">
                <a:avLst/>
              </a:prstGeom>
              <a:blipFill>
                <a:blip r:embed="rId4"/>
                <a:stretch>
                  <a:fillRect l="-868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hape 222">
            <a:extLst>
              <a:ext uri="{FF2B5EF4-FFF2-40B4-BE49-F238E27FC236}">
                <a16:creationId xmlns:a16="http://schemas.microsoft.com/office/drawing/2014/main" id="{5336CC08-393E-444C-B3F7-C091A644B34A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9" name="Shape 223">
            <a:extLst>
              <a:ext uri="{FF2B5EF4-FFF2-40B4-BE49-F238E27FC236}">
                <a16:creationId xmlns:a16="http://schemas.microsoft.com/office/drawing/2014/main" id="{F9EF713D-08FB-D045-B459-13EC4FA6E9E3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880304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(GPT2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Results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38242" y="13393519"/>
            <a:ext cx="111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Radford, Alec, et al. "Language models are unsupervised multitask learners."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OpenAI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blog 1.8 (2019): 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A30087-CC97-724D-A692-D97FE9A0D5A0}"/>
              </a:ext>
            </a:extLst>
          </p:cNvPr>
          <p:cNvSpPr/>
          <p:nvPr/>
        </p:nvSpPr>
        <p:spPr>
          <a:xfrm>
            <a:off x="1954622" y="3201527"/>
            <a:ext cx="8927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Zero-shot 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결과 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학습데이터나 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fine-tune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이 없음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  <a:endParaRPr lang="ko-Kore-KR" altLang="en-US" sz="3200" b="1" dirty="0">
              <a:solidFill>
                <a:srgbClr val="53585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AB4F31-BCF4-3E4B-AC68-A8F410EB4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311" y="3944463"/>
            <a:ext cx="12633198" cy="382143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D1D70F-63F0-0E45-AA78-0B8219500EFE}"/>
              </a:ext>
            </a:extLst>
          </p:cNvPr>
          <p:cNvSpPr/>
          <p:nvPr/>
        </p:nvSpPr>
        <p:spPr>
          <a:xfrm>
            <a:off x="1954622" y="8065287"/>
            <a:ext cx="179415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그밖의 결과들 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요약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  <a:endParaRPr lang="en-US" altLang="ko-KR" sz="3200" dirty="0">
              <a:solidFill>
                <a:srgbClr val="53585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3585F"/>
                </a:solidFill>
              </a:rPr>
              <a:t>Children’s Book Dataset</a:t>
            </a:r>
            <a:r>
              <a:rPr lang="ko-KR" altLang="en-US" sz="2400" dirty="0">
                <a:solidFill>
                  <a:srgbClr val="53585F"/>
                </a:solidFill>
              </a:rPr>
              <a:t>은 명사</a:t>
            </a:r>
            <a:r>
              <a:rPr lang="en-US" altLang="ko-KR" sz="2400" dirty="0">
                <a:solidFill>
                  <a:srgbClr val="53585F"/>
                </a:solidFill>
              </a:rPr>
              <a:t>, </a:t>
            </a:r>
            <a:r>
              <a:rPr lang="ko-KR" altLang="en-US" sz="2400" dirty="0">
                <a:solidFill>
                  <a:srgbClr val="53585F"/>
                </a:solidFill>
              </a:rPr>
              <a:t>전치사</a:t>
            </a:r>
            <a:r>
              <a:rPr lang="en-US" altLang="ko-KR" sz="2400" dirty="0">
                <a:solidFill>
                  <a:srgbClr val="53585F"/>
                </a:solidFill>
              </a:rPr>
              <a:t>, </a:t>
            </a:r>
            <a:r>
              <a:rPr lang="ko-KR" altLang="en-US" sz="2400" dirty="0">
                <a:solidFill>
                  <a:srgbClr val="53585F"/>
                </a:solidFill>
              </a:rPr>
              <a:t>명명된 실체 등과 같은 단어 카테고리에 대한 언어 모델의 성능을 평가한다</a:t>
            </a:r>
            <a:r>
              <a:rPr lang="en-US" altLang="ko-KR" sz="2400" dirty="0">
                <a:solidFill>
                  <a:srgbClr val="53585F"/>
                </a:solidFill>
              </a:rPr>
              <a:t>.</a:t>
            </a:r>
            <a:endParaRPr lang="en-US" altLang="ko-Kore-KR" sz="2400" dirty="0">
              <a:solidFill>
                <a:srgbClr val="53585F"/>
              </a:solidFill>
            </a:endParaRPr>
          </a:p>
          <a:p>
            <a:pPr lvl="1"/>
            <a:r>
              <a:rPr lang="en-US" altLang="ko-KR" sz="2400" dirty="0">
                <a:solidFill>
                  <a:srgbClr val="53585F"/>
                </a:solidFill>
                <a:sym typeface="Wingdings" pitchFamily="2" charset="2"/>
              </a:rPr>
              <a:t> </a:t>
            </a:r>
            <a:r>
              <a:rPr lang="en" altLang="ko-Kore-KR" sz="2400" dirty="0">
                <a:solidFill>
                  <a:srgbClr val="53585F"/>
                </a:solidFill>
              </a:rPr>
              <a:t>GPT-2</a:t>
            </a:r>
            <a:r>
              <a:rPr lang="ko-KR" altLang="en-US" sz="2400" dirty="0">
                <a:solidFill>
                  <a:srgbClr val="53585F"/>
                </a:solidFill>
              </a:rPr>
              <a:t>는 일반 명사와 명명된 실체 인식에 대해 </a:t>
            </a:r>
            <a:r>
              <a:rPr lang="en-US" altLang="ko-KR" sz="2400" dirty="0">
                <a:solidFill>
                  <a:srgbClr val="53585F"/>
                </a:solidFill>
              </a:rPr>
              <a:t>SOTA</a:t>
            </a:r>
            <a:r>
              <a:rPr lang="ko-KR" altLang="en-US" sz="2400" dirty="0">
                <a:solidFill>
                  <a:srgbClr val="53585F"/>
                </a:solidFill>
              </a:rPr>
              <a:t> 정확도를 약 </a:t>
            </a:r>
            <a:r>
              <a:rPr lang="en-US" altLang="ko-KR" sz="2400" dirty="0">
                <a:solidFill>
                  <a:srgbClr val="53585F"/>
                </a:solidFill>
              </a:rPr>
              <a:t>7% </a:t>
            </a:r>
            <a:r>
              <a:rPr lang="ko-KR" altLang="en-US" sz="2400" dirty="0">
                <a:solidFill>
                  <a:srgbClr val="53585F"/>
                </a:solidFill>
              </a:rPr>
              <a:t>증가시켰다</a:t>
            </a:r>
            <a:r>
              <a:rPr lang="en-US" altLang="ko-KR" sz="2400" dirty="0">
                <a:solidFill>
                  <a:srgbClr val="53585F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53585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3585F"/>
                </a:solidFill>
              </a:rPr>
              <a:t>LAMBADA</a:t>
            </a:r>
            <a:r>
              <a:rPr lang="ko-KR" altLang="en-US" sz="2400" dirty="0">
                <a:solidFill>
                  <a:srgbClr val="53585F"/>
                </a:solidFill>
              </a:rPr>
              <a:t> 데이터 집합은 모델의 성능을 평가하여 긴 범위의 종속성을 식별하고 문장의 마지막 단어를 예측한다</a:t>
            </a:r>
            <a:r>
              <a:rPr lang="en-US" altLang="ko-KR" sz="2400" dirty="0">
                <a:solidFill>
                  <a:srgbClr val="53585F"/>
                </a:solidFill>
              </a:rPr>
              <a:t>.</a:t>
            </a:r>
          </a:p>
          <a:p>
            <a:pPr lvl="1"/>
            <a:r>
              <a:rPr lang="en-US" altLang="ko-KR" sz="2400" dirty="0">
                <a:solidFill>
                  <a:srgbClr val="53585F"/>
                </a:solidFill>
                <a:sym typeface="Wingdings" pitchFamily="2" charset="2"/>
              </a:rPr>
              <a:t> </a:t>
            </a:r>
            <a:r>
              <a:rPr lang="en" altLang="ko-Kore-KR" sz="2400" dirty="0">
                <a:solidFill>
                  <a:srgbClr val="53585F"/>
                </a:solidFill>
              </a:rPr>
              <a:t>GPT-2</a:t>
            </a:r>
            <a:r>
              <a:rPr lang="ko-KR" altLang="en-US" sz="2400" dirty="0">
                <a:solidFill>
                  <a:srgbClr val="53585F"/>
                </a:solidFill>
              </a:rPr>
              <a:t>는 복잡성을 </a:t>
            </a:r>
            <a:r>
              <a:rPr lang="en-US" altLang="ko-KR" sz="2400" dirty="0">
                <a:solidFill>
                  <a:srgbClr val="53585F"/>
                </a:solidFill>
              </a:rPr>
              <a:t>99.8</a:t>
            </a:r>
            <a:r>
              <a:rPr lang="ko-KR" altLang="en-US" sz="2400" dirty="0">
                <a:solidFill>
                  <a:srgbClr val="53585F"/>
                </a:solidFill>
              </a:rPr>
              <a:t>에서 </a:t>
            </a:r>
            <a:r>
              <a:rPr lang="en-US" altLang="ko-KR" sz="2400" dirty="0">
                <a:solidFill>
                  <a:srgbClr val="53585F"/>
                </a:solidFill>
              </a:rPr>
              <a:t>8.6</a:t>
            </a:r>
            <a:r>
              <a:rPr lang="ko-KR" altLang="en-US" sz="2400" dirty="0">
                <a:solidFill>
                  <a:srgbClr val="53585F"/>
                </a:solidFill>
              </a:rPr>
              <a:t>로 줄이고 정확도를 크게 개선했다</a:t>
            </a:r>
            <a:r>
              <a:rPr lang="en-US" altLang="ko-KR" sz="2400" dirty="0">
                <a:solidFill>
                  <a:srgbClr val="53585F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sz="2400" dirty="0">
              <a:solidFill>
                <a:srgbClr val="53585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ore-KR" sz="2400" dirty="0">
                <a:solidFill>
                  <a:srgbClr val="53585F"/>
                </a:solidFill>
              </a:rPr>
              <a:t>GPT-2</a:t>
            </a:r>
            <a:r>
              <a:rPr lang="ko-KR" altLang="en-US" sz="2400" dirty="0">
                <a:solidFill>
                  <a:srgbClr val="53585F"/>
                </a:solidFill>
              </a:rPr>
              <a:t>는 제로 샷 설정에서 읽기 이해 과제에서 기준 모델 </a:t>
            </a:r>
            <a:r>
              <a:rPr lang="en-US" altLang="ko-KR" sz="2400" dirty="0">
                <a:solidFill>
                  <a:srgbClr val="53585F"/>
                </a:solidFill>
              </a:rPr>
              <a:t>4</a:t>
            </a:r>
            <a:r>
              <a:rPr lang="ko-KR" altLang="en-US" sz="2400" dirty="0">
                <a:solidFill>
                  <a:srgbClr val="53585F"/>
                </a:solidFill>
              </a:rPr>
              <a:t>개 중 </a:t>
            </a:r>
            <a:r>
              <a:rPr lang="en-US" altLang="ko-KR" sz="2400" dirty="0">
                <a:solidFill>
                  <a:srgbClr val="53585F"/>
                </a:solidFill>
              </a:rPr>
              <a:t>3</a:t>
            </a:r>
            <a:r>
              <a:rPr lang="ko-KR" altLang="en-US" sz="2400" dirty="0">
                <a:solidFill>
                  <a:srgbClr val="53585F"/>
                </a:solidFill>
              </a:rPr>
              <a:t>개를 능가했다</a:t>
            </a:r>
            <a:r>
              <a:rPr lang="en-US" altLang="ko-KR" sz="2400" dirty="0">
                <a:solidFill>
                  <a:srgbClr val="53585F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53585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3585F"/>
                </a:solidFill>
              </a:rPr>
              <a:t>프랑스어부터 영어까지 번역 과제에서 </a:t>
            </a:r>
            <a:r>
              <a:rPr lang="en" altLang="ko-Kore-KR" sz="2400" dirty="0">
                <a:solidFill>
                  <a:srgbClr val="53585F"/>
                </a:solidFill>
              </a:rPr>
              <a:t>GPT-2</a:t>
            </a:r>
            <a:r>
              <a:rPr lang="ko-KR" altLang="en-US" sz="2400" dirty="0">
                <a:solidFill>
                  <a:srgbClr val="53585F"/>
                </a:solidFill>
              </a:rPr>
              <a:t>는 제로 샷 설정에서 대부분의 </a:t>
            </a:r>
            <a:r>
              <a:rPr lang="en-US" altLang="ko-KR" sz="2400" dirty="0">
                <a:solidFill>
                  <a:srgbClr val="53585F"/>
                </a:solidFill>
              </a:rPr>
              <a:t>unsupervised model</a:t>
            </a:r>
            <a:r>
              <a:rPr lang="ko-KR" altLang="en-US" sz="2400" dirty="0">
                <a:solidFill>
                  <a:srgbClr val="53585F"/>
                </a:solidFill>
              </a:rPr>
              <a:t>보다 성능이 뛰어났지만 최신 </a:t>
            </a:r>
            <a:r>
              <a:rPr lang="en-US" altLang="ko-KR" sz="2400" dirty="0">
                <a:solidFill>
                  <a:srgbClr val="53585F"/>
                </a:solidFill>
              </a:rPr>
              <a:t>unsupervised model</a:t>
            </a:r>
            <a:r>
              <a:rPr lang="ko-KR" altLang="en-US" sz="2400" dirty="0">
                <a:solidFill>
                  <a:srgbClr val="53585F"/>
                </a:solidFill>
              </a:rPr>
              <a:t>을 능가하지는 못했다</a:t>
            </a:r>
            <a:r>
              <a:rPr lang="en-US" altLang="ko-KR" sz="2400" dirty="0">
                <a:solidFill>
                  <a:srgbClr val="53585F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sz="2400" dirty="0">
              <a:solidFill>
                <a:srgbClr val="53585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ore-KR" sz="2400" dirty="0">
                <a:solidFill>
                  <a:srgbClr val="53585F"/>
                </a:solidFill>
              </a:rPr>
              <a:t>GPT-2</a:t>
            </a:r>
            <a:r>
              <a:rPr lang="ko-KR" altLang="en-US" sz="2400" dirty="0">
                <a:solidFill>
                  <a:srgbClr val="53585F"/>
                </a:solidFill>
              </a:rPr>
              <a:t>는 텍스트 요약에서 좋은 성과를 낼 수 없었고 그 성능은 요약을 위해 훈련된 고전 모델과 비슷하거나 낮았다</a:t>
            </a:r>
            <a:r>
              <a:rPr lang="en-US" altLang="ko-KR" sz="2400" dirty="0">
                <a:solidFill>
                  <a:srgbClr val="53585F"/>
                </a:solidFill>
              </a:rPr>
              <a:t>.</a:t>
            </a:r>
            <a:endParaRPr lang="ko-Kore-KR" altLang="en-US" sz="2400" dirty="0">
              <a:solidFill>
                <a:srgbClr val="53585F"/>
              </a:solidFill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C30919F0-9770-E34F-B8E1-80919AAB53C4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1" name="Shape 223">
            <a:extLst>
              <a:ext uri="{FF2B5EF4-FFF2-40B4-BE49-F238E27FC236}">
                <a16:creationId xmlns:a16="http://schemas.microsoft.com/office/drawing/2014/main" id="{4AC09091-B933-3948-A79C-56D651E3575D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63219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334088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80E258-641E-A146-AE38-DD1225C51618}"/>
              </a:ext>
            </a:extLst>
          </p:cNvPr>
          <p:cNvSpPr/>
          <p:nvPr/>
        </p:nvSpPr>
        <p:spPr>
          <a:xfrm>
            <a:off x="1971675" y="3263157"/>
            <a:ext cx="19859626" cy="994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NLP 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모델은 태스크와 무관한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representation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을 학습하는 방향으로 발전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ELMo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BERT, GPT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 모델은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down-stream 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상관없이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large scale corpus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이용해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	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학습된 모델은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통해 성공적인 퍼포먼스를 달성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했지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…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이러한 방법들의 사전 학습은 여전히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태스크에 따라 매번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필요하다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라는 한계가 있었다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 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문제점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많은 레이블 데이터가 필요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기반의 방법들은 다량의 지식을 학습하지만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특정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되는 과정에서 특정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외의 문제에 대한 일반화 능력 상실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좋은 성적인 것처럼 보이지만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실제로는 아니다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사람은 언어를 활용할 때 대규모 레이블 필요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X 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간단한 예시만으로 가능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GPT3: Meta learning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로 해결해보자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.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 learning: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훈련 시 다양한 기술과 패턴 인식 방법을 학습 후 추론 시에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down stream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빠르게 적응하도록 하는 방법을 의미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많은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parameter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수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transformer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 사이즈를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1750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억 개로 크게 늘림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914342" lvl="1" indent="-457200">
              <a:buFontTx/>
              <a:buChar char="-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직전 연구들에서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parameter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늘어날 수록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downstream 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상당한 성능 개선이 이루어졌고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log loss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규모가 커질수록 개선되는 추세였다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(i.e. GPT1: 1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억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BERT: 3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억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GPT-2: 14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억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Megatron: 80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억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T5: 100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억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…)</a:t>
            </a: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5387FF2-F371-B84E-8F94-D80548249CC4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847FA83D-CAD2-5049-881F-1E297387820A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96094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334088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8A748-4523-5D46-8FFD-4699CE30D39A}"/>
              </a:ext>
            </a:extLst>
          </p:cNvPr>
          <p:cNvSpPr/>
          <p:nvPr/>
        </p:nvSpPr>
        <p:spPr>
          <a:xfrm>
            <a:off x="12372155" y="3146945"/>
            <a:ext cx="11303397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모델 평가방법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arenR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few-shot learning: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10/100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개의 문맥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창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(context window)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맞는 설명 또는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예시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(demonstration)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허용하는 문맥 내 학습 조건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arenR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one-shot learning: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딱 한 개의 예시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만을 허용하는 조건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pPr marL="514350" indent="-514350">
              <a:buAutoNum type="arabicParenR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arenR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zero-shot learning: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어떤 예시도 허용되지 않고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모델에 주어지는 것은 오직 자연어로 된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지시문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(prompt)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 조건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14350" indent="-514350">
              <a:buAutoNum type="arabicParenR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arenR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Fine-tune (down-streaming test)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전통적인 방법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GPT2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쓰였으나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여기서 사용되지는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8403F4B-9AA0-7448-ADBE-F21B9A6C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2" y="2943963"/>
            <a:ext cx="11668383" cy="1032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23">
            <a:extLst>
              <a:ext uri="{FF2B5EF4-FFF2-40B4-BE49-F238E27FC236}">
                <a16:creationId xmlns:a16="http://schemas.microsoft.com/office/drawing/2014/main" id="{072BD39D-CE19-9D46-AEE5-7AB0CDD80022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00826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Recap: </a:t>
            </a:r>
            <a:r>
              <a:rPr lang="ko-Kore-KR" altLang="en-US" sz="3200" b="1" dirty="0">
                <a:sym typeface="SpoqaHanSans-Bold"/>
              </a:rPr>
              <a:t>트랜스포머 </a:t>
            </a:r>
            <a:r>
              <a:rPr lang="en-US" altLang="ko-Kore-KR" sz="3200" b="1" dirty="0">
                <a:sym typeface="SpoqaHanSans-Bold"/>
              </a:rPr>
              <a:t>(Transformer)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15E97401-05F0-D249-B3F9-27C4E8FD4991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  <p:pic>
        <p:nvPicPr>
          <p:cNvPr id="23" name="Picture 6" descr="architecture">
            <a:extLst>
              <a:ext uri="{FF2B5EF4-FFF2-40B4-BE49-F238E27FC236}">
                <a16:creationId xmlns:a16="http://schemas.microsoft.com/office/drawing/2014/main" id="{B9BD0F52-7A7D-DE4A-832B-84CF0E14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58" y="3800055"/>
            <a:ext cx="6188969" cy="810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D61E64-9392-B24E-A6B9-D96D0999E23F}"/>
              </a:ext>
            </a:extLst>
          </p:cNvPr>
          <p:cNvSpPr/>
          <p:nvPr/>
        </p:nvSpPr>
        <p:spPr>
          <a:xfrm>
            <a:off x="4151747" y="12532129"/>
            <a:ext cx="1157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D7158D-6FA5-1149-AE47-D3E10A5C704A}"/>
              </a:ext>
            </a:extLst>
          </p:cNvPr>
          <p:cNvSpPr/>
          <p:nvPr/>
        </p:nvSpPr>
        <p:spPr>
          <a:xfrm>
            <a:off x="9301694" y="4697880"/>
            <a:ext cx="12188825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RNN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은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sequence-to-sequence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에서 필수적이지 않다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?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오히려 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RNN </a:t>
            </a:r>
            <a:r>
              <a:rPr lang="ko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구조로 인해 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long-term dependency</a:t>
            </a:r>
            <a:r>
              <a:rPr lang="ko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가 야기된다</a:t>
            </a:r>
            <a:r>
              <a:rPr lang="en-US" altLang="ko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</a:t>
            </a: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우리가 필요한 것은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“attention</a:t>
            </a:r>
            <a:r>
              <a:rPr lang="en-US" altLang="ko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”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뿐이다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 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‘attention is all you need’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2017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년 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Vaswani, Ashish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등 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Google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연구팀이 발표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0533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334088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10DDC-40CA-0C45-96E5-5A9C5F6E0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3" y="4423781"/>
            <a:ext cx="13305010" cy="76672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7A4E4C-E258-E64C-8B82-3DB0E48BAD73}"/>
              </a:ext>
            </a:extLst>
          </p:cNvPr>
          <p:cNvSpPr/>
          <p:nvPr/>
        </p:nvSpPr>
        <p:spPr>
          <a:xfrm>
            <a:off x="14658975" y="4454956"/>
            <a:ext cx="870902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크기가 커지면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In context learning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능력이 향상됨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대한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지시문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(prompt)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주어지면 모델 성능이 향상됨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문맥에 주어지는 예시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(Example in context)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숫자가 많아지면 모델 성능이 향상됨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8A748-4523-5D46-8FFD-4699CE30D39A}"/>
              </a:ext>
            </a:extLst>
          </p:cNvPr>
          <p:cNvSpPr/>
          <p:nvPr/>
        </p:nvSpPr>
        <p:spPr>
          <a:xfrm>
            <a:off x="1800746" y="3494118"/>
            <a:ext cx="153266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 update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fine-tune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거치지 않는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조건으로 주어지는 예시 수만 조절했을 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ACD135B0-C51B-A147-9FFF-B9075D165BD5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04250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262666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7A4E4C-E258-E64C-8B82-3DB0E48BAD73}"/>
              </a:ext>
            </a:extLst>
          </p:cNvPr>
          <p:cNvSpPr/>
          <p:nvPr/>
        </p:nvSpPr>
        <p:spPr>
          <a:xfrm>
            <a:off x="2461678" y="4459709"/>
            <a:ext cx="194590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GPT2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와 거의 동일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!</a:t>
            </a:r>
          </a:p>
          <a:p>
            <a:pPr marL="914342" lvl="1" indent="-457200">
              <a:buFontTx/>
              <a:buChar char="-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Transformer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레이어에서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Dense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locally banded sparse attention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번갈아 사용하였음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규모에 따라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8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개의 모델 학습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&amp;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테스트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약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3000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억 개의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Token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대해 학습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8A748-4523-5D46-8FFD-4699CE30D39A}"/>
              </a:ext>
            </a:extLst>
          </p:cNvPr>
          <p:cNvSpPr/>
          <p:nvPr/>
        </p:nvSpPr>
        <p:spPr>
          <a:xfrm>
            <a:off x="2029346" y="3465837"/>
            <a:ext cx="2034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모델 구조</a:t>
            </a:r>
            <a:endParaRPr lang="en-US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4F74804-ACFD-6D40-A8D4-5B3DF6A1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083" y="1126918"/>
            <a:ext cx="12850530" cy="358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89E89FDE-6534-FA40-9FE0-B7E7DB94E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79" y="9123605"/>
            <a:ext cx="12857707" cy="346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E35848F-1A94-3640-8A33-832D0DC53837}"/>
              </a:ext>
            </a:extLst>
          </p:cNvPr>
          <p:cNvSpPr/>
          <p:nvPr/>
        </p:nvSpPr>
        <p:spPr>
          <a:xfrm>
            <a:off x="2461678" y="8424465"/>
            <a:ext cx="5554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훈련 데이터셋은 아래와 같다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058908-CCDA-BC4A-9157-F4E808BFFB29}"/>
              </a:ext>
            </a:extLst>
          </p:cNvPr>
          <p:cNvSpPr/>
          <p:nvPr/>
        </p:nvSpPr>
        <p:spPr>
          <a:xfrm>
            <a:off x="2052588" y="7624587"/>
            <a:ext cx="1988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데이터 셋</a:t>
            </a:r>
            <a:endParaRPr lang="en-US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4" name="Shape 223">
            <a:extLst>
              <a:ext uri="{FF2B5EF4-FFF2-40B4-BE49-F238E27FC236}">
                <a16:creationId xmlns:a16="http://schemas.microsoft.com/office/drawing/2014/main" id="{9B5EFFF4-5A02-504F-930D-B7C1012308B7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410944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334088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7A4E4C-E258-E64C-8B82-3DB0E48BAD73}"/>
              </a:ext>
            </a:extLst>
          </p:cNvPr>
          <p:cNvSpPr/>
          <p:nvPr/>
        </p:nvSpPr>
        <p:spPr>
          <a:xfrm>
            <a:off x="2200421" y="4459709"/>
            <a:ext cx="19459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성능이 모델 사이즈가 커짐에 따라 좋은 결과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8A748-4523-5D46-8FFD-4699CE30D39A}"/>
              </a:ext>
            </a:extLst>
          </p:cNvPr>
          <p:cNvSpPr/>
          <p:nvPr/>
        </p:nvSpPr>
        <p:spPr>
          <a:xfrm>
            <a:off x="2029346" y="3465837"/>
            <a:ext cx="1034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결과</a:t>
            </a:r>
            <a:endParaRPr lang="en-US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A28076F-088F-5343-8849-BDE73BB99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09" y="5745962"/>
            <a:ext cx="9229536" cy="69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3ED97757-E52E-3D44-B646-FDAAE437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924" y="4219407"/>
            <a:ext cx="12078076" cy="31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9658821-CAA9-4243-ABE9-F64C8029A323}"/>
              </a:ext>
            </a:extLst>
          </p:cNvPr>
          <p:cNvSpPr/>
          <p:nvPr/>
        </p:nvSpPr>
        <p:spPr>
          <a:xfrm>
            <a:off x="11024402" y="3391163"/>
            <a:ext cx="53415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전통적 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LM </a:t>
            </a: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및 관련 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Task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CF1AA804-1AA1-884E-8577-64BF78D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227" y="8767658"/>
            <a:ext cx="8390911" cy="8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4DA5D6-3B1F-9F45-841D-4A2E31E6F719}"/>
              </a:ext>
            </a:extLst>
          </p:cNvPr>
          <p:cNvSpPr/>
          <p:nvPr/>
        </p:nvSpPr>
        <p:spPr>
          <a:xfrm>
            <a:off x="11120522" y="7717410"/>
            <a:ext cx="71336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LAMBADA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문장 완성하기 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 </a:t>
            </a:r>
            <a:r>
              <a:rPr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언어의 장기 의존성을 모델링 하는 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2310B1-DE4C-184A-89B1-595AEEB98451}"/>
              </a:ext>
            </a:extLst>
          </p:cNvPr>
          <p:cNvSpPr/>
          <p:nvPr/>
        </p:nvSpPr>
        <p:spPr>
          <a:xfrm>
            <a:off x="11134218" y="9958053"/>
            <a:ext cx="7366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StoryCloze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다섯 문장의 긴 글을 끝맺기에 적절한 문장을 고르는 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5E9757-1495-644C-936B-BAE060D5B6F8}"/>
              </a:ext>
            </a:extLst>
          </p:cNvPr>
          <p:cNvSpPr/>
          <p:nvPr/>
        </p:nvSpPr>
        <p:spPr>
          <a:xfrm>
            <a:off x="11092842" y="11450400"/>
            <a:ext cx="84321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HellaSwag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짧은 글이나 지시사항을 끝맺기에 가장 알맞는 문장을 고르는 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</a:p>
          <a:p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보통 사람은 쉬워 하지만 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AI LM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 어려워하는 문제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6" name="Shape 223">
            <a:extLst>
              <a:ext uri="{FF2B5EF4-FFF2-40B4-BE49-F238E27FC236}">
                <a16:creationId xmlns:a16="http://schemas.microsoft.com/office/drawing/2014/main" id="{2B9075B1-1129-AE4B-B75A-AB175C82CBD2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19135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334088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8A748-4523-5D46-8FFD-4699CE30D39A}"/>
              </a:ext>
            </a:extLst>
          </p:cNvPr>
          <p:cNvSpPr/>
          <p:nvPr/>
        </p:nvSpPr>
        <p:spPr>
          <a:xfrm>
            <a:off x="2129142" y="3382437"/>
            <a:ext cx="2101660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Closed Book Question Answering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광범위한 사실적 지식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(broad factual knowledge)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QA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능력을 측정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8434" name="Picture 2" descr="Examples">
            <a:extLst>
              <a:ext uri="{FF2B5EF4-FFF2-40B4-BE49-F238E27FC236}">
                <a16:creationId xmlns:a16="http://schemas.microsoft.com/office/drawing/2014/main" id="{51764BFA-DD0D-7B45-A97E-9CD6F1E2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5244275"/>
            <a:ext cx="13651879" cy="77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23">
            <a:extLst>
              <a:ext uri="{FF2B5EF4-FFF2-40B4-BE49-F238E27FC236}">
                <a16:creationId xmlns:a16="http://schemas.microsoft.com/office/drawing/2014/main" id="{24B7A050-F095-524F-886E-48C1172FCE5D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4009793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334088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8A748-4523-5D46-8FFD-4699CE30D39A}"/>
              </a:ext>
            </a:extLst>
          </p:cNvPr>
          <p:cNvSpPr/>
          <p:nvPr/>
        </p:nvSpPr>
        <p:spPr>
          <a:xfrm>
            <a:off x="1929118" y="3249344"/>
            <a:ext cx="15330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번역</a:t>
            </a:r>
            <a:endParaRPr lang="en-US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Few-shot leaning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인데도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supervised setting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견줄만하거나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더 나은 결과를 보여주는 번역도 있었다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4C613E4-979E-8743-BE2A-7D1E4E4A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413" y="4433743"/>
            <a:ext cx="12825000" cy="409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9CE857-38F8-874C-A634-7F6D06A6E86D}"/>
              </a:ext>
            </a:extLst>
          </p:cNvPr>
          <p:cNvSpPr/>
          <p:nvPr/>
        </p:nvSpPr>
        <p:spPr>
          <a:xfrm>
            <a:off x="1929118" y="8030975"/>
            <a:ext cx="1533018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Winograd-style task (</a:t>
            </a: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대명사 지칭 문제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기존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SOTA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및 사람과 비교해도 큰 차이가 없는 결과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7357E79C-662E-A343-90FE-E2AF4A2F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020" y="9529201"/>
            <a:ext cx="5408775" cy="35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2EAFA294-42AD-9F49-9DD8-D1CBE99AE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11"/>
          <a:stretch/>
        </p:blipFill>
        <p:spPr bwMode="auto">
          <a:xfrm>
            <a:off x="2909663" y="10668122"/>
            <a:ext cx="4978400" cy="1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23">
            <a:extLst>
              <a:ext uri="{FF2B5EF4-FFF2-40B4-BE49-F238E27FC236}">
                <a16:creationId xmlns:a16="http://schemas.microsoft.com/office/drawing/2014/main" id="{F0AAB8D2-4FFF-694D-BE5C-2FDD71C4B007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36014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334088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8A748-4523-5D46-8FFD-4699CE30D39A}"/>
              </a:ext>
            </a:extLst>
          </p:cNvPr>
          <p:cNvSpPr/>
          <p:nvPr/>
        </p:nvSpPr>
        <p:spPr>
          <a:xfrm>
            <a:off x="1935454" y="3620819"/>
            <a:ext cx="8100708" cy="790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Common sense reasoning</a:t>
            </a:r>
          </a:p>
          <a:p>
            <a:endParaRPr lang="en-US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파라미터가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클 경우 기존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SOTA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능가하는 결과를 보여주기도 하였음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PhysicalQA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(PIQA)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어떻게 물리학적으로 세계가 움직이고 세상에 대한 현실 이해를 관찰하는 것을 목적으로 한 상식 질문 데이터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ARC(AI2 Reason challenge)</a:t>
            </a:r>
          </a:p>
          <a:p>
            <a:pPr marL="1028642" lvl="1" indent="-5715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3~9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학년 과학 시험에서 모은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7787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개의 </a:t>
            </a:r>
            <a:b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다지선다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문제 데이터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OpenBookQA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028642" lvl="1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초등 수준의 과학적 사실을 다루는 질문으로 구성된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QA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0482" name="Picture 2" descr="Examples">
            <a:extLst>
              <a:ext uri="{FF2B5EF4-FFF2-40B4-BE49-F238E27FC236}">
                <a16:creationId xmlns:a16="http://schemas.microsoft.com/office/drawing/2014/main" id="{8183159E-B8FB-B04B-9736-73C237933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63" y="0"/>
            <a:ext cx="10293850" cy="862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23">
            <a:extLst>
              <a:ext uri="{FF2B5EF4-FFF2-40B4-BE49-F238E27FC236}">
                <a16:creationId xmlns:a16="http://schemas.microsoft.com/office/drawing/2014/main" id="{631C67AE-1167-1549-94CA-E5539558656E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079931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334088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8A748-4523-5D46-8FFD-4699CE30D39A}"/>
              </a:ext>
            </a:extLst>
          </p:cNvPr>
          <p:cNvSpPr/>
          <p:nvPr/>
        </p:nvSpPr>
        <p:spPr>
          <a:xfrm>
            <a:off x="1935454" y="3736211"/>
            <a:ext cx="6979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기사 생성 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&amp; Grammar </a:t>
            </a: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교정</a:t>
            </a:r>
            <a:endParaRPr lang="en-US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pic>
        <p:nvPicPr>
          <p:cNvPr id="22532" name="Picture 4" descr="Examples">
            <a:extLst>
              <a:ext uri="{FF2B5EF4-FFF2-40B4-BE49-F238E27FC236}">
                <a16:creationId xmlns:a16="http://schemas.microsoft.com/office/drawing/2014/main" id="{67C74EC8-1B6D-704E-B1B3-A9E61B64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925" y="0"/>
            <a:ext cx="10053533" cy="1334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Examples">
            <a:extLst>
              <a:ext uri="{FF2B5EF4-FFF2-40B4-BE49-F238E27FC236}">
                <a16:creationId xmlns:a16="http://schemas.microsoft.com/office/drawing/2014/main" id="{F5F64D41-5DB4-164B-8EF6-A0A699D2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54" y="5168899"/>
            <a:ext cx="7565016" cy="816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23">
            <a:extLst>
              <a:ext uri="{FF2B5EF4-FFF2-40B4-BE49-F238E27FC236}">
                <a16:creationId xmlns:a16="http://schemas.microsoft.com/office/drawing/2014/main" id="{FDC7FF48-2902-084F-B37A-3FF35CE7FF2F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0289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Generative Pre-training (GPT3</a:t>
            </a:r>
            <a:r>
              <a:rPr lang="en-US" altLang="ko-KR" sz="3200" b="1" dirty="0">
                <a:sym typeface="SpoqaHanSans-Bold"/>
              </a:rPr>
              <a:t>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Few-shot learner</a:t>
            </a:r>
            <a:r>
              <a:rPr lang="ko-Kore-KR" altLang="en-US" sz="3200" b="1" dirty="0">
                <a:sym typeface="SpoqaHanSans-Bold"/>
              </a:rPr>
              <a:t>로서의 </a:t>
            </a:r>
            <a:r>
              <a:rPr lang="en-US" altLang="ko-Kore-KR" sz="3200" b="1" dirty="0">
                <a:sym typeface="SpoqaHanSans-Bold"/>
              </a:rPr>
              <a:t>GPT3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6609667" y="13340888"/>
            <a:ext cx="983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Brown, Tom B., et al. "Language models are few-shot learners."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arXiv:2005.14165</a:t>
            </a:r>
            <a:r>
              <a:rPr lang="en" altLang="ko-Kore-KR" dirty="0">
                <a:solidFill>
                  <a:srgbClr val="53585F"/>
                </a:solidFill>
              </a:rPr>
              <a:t>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8A748-4523-5D46-8FFD-4699CE30D39A}"/>
              </a:ext>
            </a:extLst>
          </p:cNvPr>
          <p:cNvSpPr/>
          <p:nvPr/>
        </p:nvSpPr>
        <p:spPr>
          <a:xfrm>
            <a:off x="2057400" y="3263157"/>
            <a:ext cx="21088350" cy="94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한계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요약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[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데이터 셋의 효율성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GPT-3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사전 학습 동안 사람이 평생 보는 것보다도 더 많은 텍스트를 보지만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사람만큼의 성능을 내지 못한다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 샘플의 효율성을 개선하는 것도 매우 중요한 연구 과제이다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[</a:t>
            </a:r>
            <a:r>
              <a:rPr lang="en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Few-shot learning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해석 불가능함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Few-shot learning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방식이 모델로 하여금 추론 중에 처음부터 새로운 과제를 학습하도록 하는 것인지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학습했던 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식별해서 작동하는 것인지 구분이 모호하다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[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사용성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]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GPT-3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규모가 크고 그에 따라 비용이 비싸고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추론 과정이 불편하다는 점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추후 경량화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 (i.e. distillation?)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[AI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블랙박스 문제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GPT-3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또한 다른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딥러닝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모델과 같이 결과를 설명하기 힘들다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새로운 입력에 대해서도 보정이 일어나지 않으며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훈련데이터의 편향도 유지된다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A97C9B61-D57C-E449-A5CF-83C62EE290AC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000051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961335"/>
            <a:ext cx="17526000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Pretrained Large-Scale Transformer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Pre-trained Transformer Encoder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BERT을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중심으로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0" y="1568350"/>
            <a:ext cx="5887205" cy="1446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20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9</a:t>
            </a:r>
            <a:endParaRPr kumimoji="1" lang="ko-Kore-KR" altLang="en-US" sz="920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87809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BERT: Pre-training of deep bidirectional transformers for language understanding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53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arXiv:1810.04805</a:t>
            </a:r>
            <a:r>
              <a:rPr lang="en" altLang="ko-Kore-KR" dirty="0">
                <a:solidFill>
                  <a:srgbClr val="53585F"/>
                </a:solidFill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1" name="Picture 2" descr="BERT(Pre-training of Deep Bidirectional Transformers for Language  Understanding) 정리 - 2 ( Transformer, Attention)">
            <a:extLst>
              <a:ext uri="{FF2B5EF4-FFF2-40B4-BE49-F238E27FC236}">
                <a16:creationId xmlns:a16="http://schemas.microsoft.com/office/drawing/2014/main" id="{55915A1E-0404-214D-ABE1-36D92C7F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7322" r="3701" b="8036"/>
          <a:stretch/>
        </p:blipFill>
        <p:spPr bwMode="auto">
          <a:xfrm>
            <a:off x="1952625" y="4095842"/>
            <a:ext cx="17495198" cy="397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3B176E-6266-EE4E-AC71-7CB23A89DBDA}"/>
              </a:ext>
            </a:extLst>
          </p:cNvPr>
          <p:cNvSpPr/>
          <p:nvPr/>
        </p:nvSpPr>
        <p:spPr>
          <a:xfrm>
            <a:off x="2121457" y="8660597"/>
            <a:ext cx="171772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Transformer decoder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사용하여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autoregressive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language modeling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하는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다르게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Transformer encoder (bidirectional transformer)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이용하고 </a:t>
            </a:r>
            <a:r>
              <a:rPr lang="en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ELMo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같이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Embedding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수행 것을 주 목적으로 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ELMo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처럼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도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pre-training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이용하여 모델 성능을 높인다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57BAB60F-85EB-CA4E-A80E-B5680B7546C4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83856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Recap: </a:t>
            </a:r>
            <a:r>
              <a:rPr lang="ko-Kore-KR" altLang="en-US" sz="3200" b="1" dirty="0">
                <a:sym typeface="SpoqaHanSans-Bold"/>
              </a:rPr>
              <a:t>트랜스포머 </a:t>
            </a:r>
            <a:r>
              <a:rPr lang="en-US" altLang="ko-Kore-KR" sz="3200" b="1" dirty="0">
                <a:sym typeface="SpoqaHanSans-Bold"/>
              </a:rPr>
              <a:t>(Transformer)</a:t>
            </a:r>
            <a:r>
              <a:rPr lang="ko-Kore-KR" altLang="en-US" sz="3200" b="1" dirty="0">
                <a:sym typeface="SpoqaHanSans-Bold"/>
              </a:rPr>
              <a:t>의 종류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6C5DD-1BB1-2347-BD89-A0C381B7967F}"/>
              </a:ext>
            </a:extLst>
          </p:cNvPr>
          <p:cNvSpPr/>
          <p:nvPr/>
        </p:nvSpPr>
        <p:spPr>
          <a:xfrm>
            <a:off x="6747809" y="13031924"/>
            <a:ext cx="946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Tianyang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Survey of Transformers."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arXiv:2106.04554 (2021).</a:t>
            </a:r>
          </a:p>
          <a:p>
            <a:pPr algn="ctr"/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Tay, Yi, et al. "Efficient transformers: A survey."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arXiv:2009.06732 (2020).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CCB44-2F47-9A49-84C8-73A780C9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002" y="1616"/>
            <a:ext cx="9060136" cy="13030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F0A5A1-B8A4-6B4A-AE8D-8A4DF1D9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051" y="6948624"/>
            <a:ext cx="7581900" cy="6083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EA1E8A-EFD4-8A40-89E3-79AE6A7F9D6D}"/>
              </a:ext>
            </a:extLst>
          </p:cNvPr>
          <p:cNvSpPr/>
          <p:nvPr/>
        </p:nvSpPr>
        <p:spPr>
          <a:xfrm>
            <a:off x="11457709" y="10349346"/>
            <a:ext cx="5112327" cy="9005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7C51B4-D244-CB45-8AA4-371B55E875AD}"/>
              </a:ext>
            </a:extLst>
          </p:cNvPr>
          <p:cNvSpPr/>
          <p:nvPr/>
        </p:nvSpPr>
        <p:spPr>
          <a:xfrm>
            <a:off x="1704109" y="3162972"/>
            <a:ext cx="121888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주로 아래 방향으로 발전</a:t>
            </a:r>
            <a:r>
              <a:rPr kumimoji="1"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971492" lvl="1" indent="-514350">
              <a:buAutoNum type="arabicPeriod"/>
            </a:pP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Complexity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개선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하단의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efficient transformer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구분표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971492" lvl="1" indent="-514350">
              <a:buAutoNum type="arabicPeriod"/>
            </a:pP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성능개선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71492" lvl="1" indent="-514350">
              <a:buAutoNum type="arabicPeriod"/>
            </a:pPr>
            <a:r>
              <a:rPr kumimoji="1"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도메인 확장</a:t>
            </a:r>
            <a:endParaRPr kumimoji="1" lang="en-US" altLang="ko-Kore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개선 방법에 따라 아래와 같이 범주화 할 수 있다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b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Module level</a:t>
            </a:r>
            <a:b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Architecture level</a:t>
            </a:r>
            <a:b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" altLang="ko-KR" sz="2400" b="1" dirty="0">
                <a:solidFill>
                  <a:srgbClr val="C00000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- Pre-Train </a:t>
            </a:r>
            <a:r>
              <a:rPr kumimoji="1" lang="en-US" altLang="ko-KR" sz="2400" b="1" dirty="0">
                <a:solidFill>
                  <a:srgbClr val="C00000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 </a:t>
            </a:r>
            <a:r>
              <a:rPr kumimoji="1" lang="ko-KR" altLang="en-US" sz="2400" b="1" dirty="0">
                <a:solidFill>
                  <a:srgbClr val="C00000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이번 시간에 다룰 내용</a:t>
            </a:r>
            <a:r>
              <a:rPr kumimoji="1" lang="en-US" altLang="ko-KR" sz="2400" b="1" dirty="0">
                <a:solidFill>
                  <a:srgbClr val="C00000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!</a:t>
            </a:r>
            <a:r>
              <a:rPr kumimoji="1" lang="en" altLang="ko-KR" sz="2400" b="1" dirty="0">
                <a:solidFill>
                  <a:srgbClr val="C00000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 </a:t>
            </a:r>
            <a:b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Application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9" name="Shape 223">
            <a:extLst>
              <a:ext uri="{FF2B5EF4-FFF2-40B4-BE49-F238E27FC236}">
                <a16:creationId xmlns:a16="http://schemas.microsoft.com/office/drawing/2014/main" id="{182CA661-DF52-DE40-BCC1-A6830C2A543C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644664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BERT: Pre-training of deep bidirectional transformers for language understanding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모델의 구조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53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arXiv:1810.04805</a:t>
            </a:r>
            <a:r>
              <a:rPr lang="en" altLang="ko-Kore-KR" dirty="0">
                <a:solidFill>
                  <a:srgbClr val="53585F"/>
                </a:solidFill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3B176E-6266-EE4E-AC71-7CB23A89DBDA}"/>
              </a:ext>
            </a:extLst>
          </p:cNvPr>
          <p:cNvSpPr/>
          <p:nvPr/>
        </p:nvSpPr>
        <p:spPr>
          <a:xfrm>
            <a:off x="8532153" y="6244655"/>
            <a:ext cx="133045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Transformer encoder (bidirectional transformer)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2669D3-11DC-8340-B3FA-94FB1D232AED}"/>
              </a:ext>
            </a:extLst>
          </p:cNvPr>
          <p:cNvSpPr/>
          <p:nvPr/>
        </p:nvSpPr>
        <p:spPr>
          <a:xfrm>
            <a:off x="2043257" y="10406612"/>
            <a:ext cx="57881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초록색 박스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encoder</a:t>
            </a:r>
          </a:p>
          <a:p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input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representation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학습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R" sz="2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주황색 박스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decoder</a:t>
            </a:r>
          </a:p>
          <a:p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generative model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encoder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결과 혹은 이전에 생성한 결과로 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output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생성</a:t>
            </a:r>
            <a:endParaRPr kumimoji="1" lang="en-US" altLang="ko-KR" sz="2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파란색 박스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encoder-decoder attention</a:t>
            </a:r>
          </a:p>
          <a:p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encoder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와 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decoder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연결</a:t>
            </a:r>
            <a:endParaRPr kumimoji="1" lang="en-US" altLang="ko-KR" sz="2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pic>
        <p:nvPicPr>
          <p:cNvPr id="19" name="Picture 6" descr="architecture">
            <a:extLst>
              <a:ext uri="{FF2B5EF4-FFF2-40B4-BE49-F238E27FC236}">
                <a16:creationId xmlns:a16="http://schemas.microsoft.com/office/drawing/2014/main" id="{E0C23904-6A21-6C4C-A413-FFDE1A83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93" y="2913884"/>
            <a:ext cx="5709787" cy="74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A83EFF-2E2C-C041-AF0B-BD37F8232DF8}"/>
              </a:ext>
            </a:extLst>
          </p:cNvPr>
          <p:cNvSpPr/>
          <p:nvPr/>
        </p:nvSpPr>
        <p:spPr>
          <a:xfrm>
            <a:off x="2822366" y="5625372"/>
            <a:ext cx="2007859" cy="23537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A64508-1A28-FA4B-9087-09AAEB43ADF2}"/>
              </a:ext>
            </a:extLst>
          </p:cNvPr>
          <p:cNvSpPr/>
          <p:nvPr/>
        </p:nvSpPr>
        <p:spPr>
          <a:xfrm>
            <a:off x="4830226" y="6664666"/>
            <a:ext cx="2007858" cy="1314414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2F3814-929A-9544-9F00-831B206CA4EF}"/>
              </a:ext>
            </a:extLst>
          </p:cNvPr>
          <p:cNvSpPr/>
          <p:nvPr/>
        </p:nvSpPr>
        <p:spPr>
          <a:xfrm>
            <a:off x="4803079" y="5625373"/>
            <a:ext cx="2007858" cy="103929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5" name="Shape 223">
            <a:extLst>
              <a:ext uri="{FF2B5EF4-FFF2-40B4-BE49-F238E27FC236}">
                <a16:creationId xmlns:a16="http://schemas.microsoft.com/office/drawing/2014/main" id="{689EF37D-3885-AA43-A3D8-E2A35614612D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80523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BERT: Pre-training of deep bidirectional transformers for language understanding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모델의 구조</a:t>
            </a:r>
            <a:r>
              <a:rPr lang="en-US" altLang="ko-Kore-KR" sz="3200" b="1" dirty="0">
                <a:sym typeface="SpoqaHanSans-Bold"/>
              </a:rPr>
              <a:t> (Embedding)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53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arXiv:1810.04805</a:t>
            </a:r>
            <a:r>
              <a:rPr lang="en" altLang="ko-Kore-KR" dirty="0">
                <a:solidFill>
                  <a:srgbClr val="53585F"/>
                </a:solidFill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3B176E-6266-EE4E-AC71-7CB23A89DBDA}"/>
              </a:ext>
            </a:extLst>
          </p:cNvPr>
          <p:cNvSpPr/>
          <p:nvPr/>
        </p:nvSpPr>
        <p:spPr>
          <a:xfrm>
            <a:off x="2121457" y="7610074"/>
            <a:ext cx="1717722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위한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Embedding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아래와 같이 나타난다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Token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Word piece embedding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방식 사용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각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Char(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문자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단위로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embedding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하고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자주 등장하면서 가장 긴 길이의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sub-word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하나의 단위로 만든다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자주 등장하지 않는 단어는 다시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sub-word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만든다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이는 이전에 자주 등장하지 않았던 단어를 모조리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'OOV'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처리하여 모델링의 성능을 저하했던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'OOV'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문제도 해결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b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Segment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Sentence Embedding,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토큰 시킨 단어들을 다시 하나의 문장으로 만드는 작업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BERT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에서는 두개의 문장을 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구분자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([SEP])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넣어 구분하고 그 두 문장을 하나의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Segment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지정하여 입력하여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2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개 이상의 입력이 필요한 경우를 대응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Position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Transformer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기본적으로 위치정보를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position encoding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같이 넣어줘야 작동한다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DE62F3A5-22BB-1749-8698-2947529B402F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9AB9DC-9EEF-434A-B5B1-D3743C97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418" y="2949743"/>
            <a:ext cx="13276765" cy="46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BERT: Pre-training of deep bidirectional transformers for language understanding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53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arXiv:1810.04805</a:t>
            </a:r>
            <a:r>
              <a:rPr lang="en" altLang="ko-Kore-KR" dirty="0">
                <a:solidFill>
                  <a:srgbClr val="53585F"/>
                </a:solidFill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3B176E-6266-EE4E-AC71-7CB23A89DBDA}"/>
              </a:ext>
            </a:extLst>
          </p:cNvPr>
          <p:cNvSpPr/>
          <p:nvPr/>
        </p:nvSpPr>
        <p:spPr>
          <a:xfrm>
            <a:off x="1943100" y="8609791"/>
            <a:ext cx="1735558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Pre-training.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Fine-tuning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단계로 나뉜다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semi-supervised pre-training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단계에서는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진행한다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Masked language modeling (MLM)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Next sentence prediction (NSP)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Pretraining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단계에서는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아래의 데이터를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sentence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아닌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document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레벨의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corpus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사용하였다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BooksCorpus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(800M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English Wikipedia (2500M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–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리스트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테이블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헤더 등 제외한 텍스트들만 사용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FCA7153-97D8-3F47-95D1-6AA5BB0D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662" y="2962099"/>
            <a:ext cx="12924037" cy="52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23">
            <a:extLst>
              <a:ext uri="{FF2B5EF4-FFF2-40B4-BE49-F238E27FC236}">
                <a16:creationId xmlns:a16="http://schemas.microsoft.com/office/drawing/2014/main" id="{DC3B6E52-20D1-A246-8F3B-E68A58917D09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73618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BERT: Pre-training of deep bidirectional transformers for language understanding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/>
              <a:t>	Step 1. Pretraining</a:t>
            </a:r>
            <a:r>
              <a:rPr lang="en-US" altLang="ko-KR" sz="3200" b="1" dirty="0"/>
              <a:t>: </a:t>
            </a:r>
            <a:r>
              <a:rPr lang="en-US" altLang="ko-Kore-KR" sz="3200" b="1" dirty="0"/>
              <a:t>masked language modeling (MLM)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53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arXiv:1810.04805</a:t>
            </a:r>
            <a:r>
              <a:rPr lang="en" altLang="ko-Kore-KR" dirty="0">
                <a:solidFill>
                  <a:srgbClr val="53585F"/>
                </a:solidFill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FCA7153-97D8-3F47-95D1-6AA5BB0D8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7"/>
          <a:stretch/>
        </p:blipFill>
        <p:spPr bwMode="auto">
          <a:xfrm>
            <a:off x="18527996" y="3226046"/>
            <a:ext cx="5612733" cy="54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A3A1AB-3292-9A43-91D8-D69E6DD0BC3E}"/>
              </a:ext>
            </a:extLst>
          </p:cNvPr>
          <p:cNvSpPr/>
          <p:nvPr/>
        </p:nvSpPr>
        <p:spPr>
          <a:xfrm>
            <a:off x="1153918" y="2761040"/>
            <a:ext cx="18514877" cy="1024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Bidirectional representation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학습시키기 위해 입력 토큰들 중 일부를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하여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가리고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 가려진 토큰이 어떤 것인지 예측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기존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input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을 복구하는 일종의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denoising auto-encoding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이다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.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모든 실험에서 입력 토큰들을 각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sequence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일부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(15%)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아래와 같이 변경하고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다시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Sequence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예측하도록 학습한다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ko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80%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확률로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[MASK]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토큰을 적용한다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10%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확률로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랜덤한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토큰을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10%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확률로 원래의 토큰을 사용한다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3"/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3"/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단순히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[MASK]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토큰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/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랜덤 토큰을 예측하는 과제를 수행하는 경우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[MASK]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토큰을 사용하지 않는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Fine-tuning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단계에서 방해가 될 수 있음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3"/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828629" lvl="3" indent="-457200"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대상이 어떤 토큰인지 구분할 수 없으므로 정답을 찾을 수 없는 문제지만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문맥을 파악하는 능력을 학습하게 됨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-&gt;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실험적으로 좋은 성능을 보임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828629" lvl="3" indent="-457200">
              <a:buFont typeface="Wingdings" pitchFamily="2" charset="2"/>
              <a:buChar char="à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828629" lvl="3" indent="-457200">
              <a:buFont typeface="Wingdings" pitchFamily="2" charset="2"/>
              <a:buChar char="à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Pre-training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상황에서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overfitting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방지하고 일반화된 정보를 학습함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4"/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fine-tuning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단계에서는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[MASK]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토큰이 활용되지 않고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정상적인 문장이 들어오기 때문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4"/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따라서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[MASK]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토큰이나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랜덤 토큰 만에 대해서 최적화가 되어버리면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이후 단계에서는 오히려 정상적인 입력 문장을 처리하는데 방해가 될 수 있는 것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3181013C-EE6B-5A4D-88FC-98F8A582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721" y="5653681"/>
            <a:ext cx="4486275" cy="297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223">
            <a:extLst>
              <a:ext uri="{FF2B5EF4-FFF2-40B4-BE49-F238E27FC236}">
                <a16:creationId xmlns:a16="http://schemas.microsoft.com/office/drawing/2014/main" id="{4DF4759E-8F19-4E41-8EF6-92A9EA52620B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510850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BERT: Pre-training of deep bidirectional transformers for language understanding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/>
              <a:t>	Step 1. Pretraining</a:t>
            </a:r>
            <a:r>
              <a:rPr lang="en-US" altLang="ko-KR" sz="3200" b="1" dirty="0"/>
              <a:t>: next sentence prediction</a:t>
            </a:r>
            <a:r>
              <a:rPr lang="en-US" altLang="ko-Kore-KR" sz="3200" b="1" dirty="0"/>
              <a:t> (NSP)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53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arXiv:1810.04805</a:t>
            </a:r>
            <a:r>
              <a:rPr lang="en" altLang="ko-Kore-KR" dirty="0">
                <a:solidFill>
                  <a:srgbClr val="53585F"/>
                </a:solidFill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A3A1AB-3292-9A43-91D8-D69E6DD0BC3E}"/>
              </a:ext>
            </a:extLst>
          </p:cNvPr>
          <p:cNvSpPr/>
          <p:nvPr/>
        </p:nvSpPr>
        <p:spPr>
          <a:xfrm>
            <a:off x="1014412" y="3319388"/>
            <a:ext cx="1649985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487" lvl="2" indent="-457200">
              <a:buFont typeface="Arial" panose="020B0604020202020204" pitchFamily="34" charset="0"/>
              <a:buChar char="•"/>
            </a:pPr>
            <a:endParaRPr lang="ko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QA(Question Answering), NLI(Natural Language Inference)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 많은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downstream 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들이 두 문장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사이의 관계를 학습시켜야 함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3"/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하지만 기존의 일반적인 언어 모델을 직접 적용할 수 없고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해당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마다 이러한 모델을 구현해야 했었다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/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NSP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과정을 포함시키면서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문장 사이의 관계를 파악하는 모델도 같이 일반화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Binarized NSP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태스크를 수행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Binarized NSP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학습에서 입력할 두 문장을 선택할 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50%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바로 다음에 오는 문장을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50%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관련 없는 문장을 선택해서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다음문장인지 아닌지를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‘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분류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’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2"/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이전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bidirectional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적용시킨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MLM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기존의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transformer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보다 그냥 성능적인 향상 정도였다면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NSP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단순히 성능뿐만 아니라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자체의 역할을 확장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lvl="2"/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NSP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매우 간단한 작업이지만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QA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NLI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매우 효과적으로 성능 향상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2151BCC6-B632-C54E-BF98-44EF6621466A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B9CA1A5-0D42-3144-B213-422AB30B8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7"/>
          <a:stretch/>
        </p:blipFill>
        <p:spPr bwMode="auto">
          <a:xfrm>
            <a:off x="18527996" y="3226046"/>
            <a:ext cx="5612733" cy="54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93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BERT: Pre-training of deep bidirectional transformers for language understanding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/>
              <a:t>	Step 1. Pretraining</a:t>
            </a:r>
            <a:r>
              <a:rPr lang="en-US" altLang="ko-KR" sz="3200" b="1" dirty="0"/>
              <a:t>: next sentence prediction</a:t>
            </a:r>
            <a:r>
              <a:rPr lang="en-US" altLang="ko-Kore-KR" sz="3200" b="1" dirty="0"/>
              <a:t> (NSP)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53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arXiv:1810.04805</a:t>
            </a:r>
            <a:r>
              <a:rPr lang="en" altLang="ko-Kore-KR" dirty="0">
                <a:solidFill>
                  <a:srgbClr val="53585F"/>
                </a:solidFill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3C43234B-0158-C045-8BE6-EBFBF529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30" y="6183285"/>
            <a:ext cx="12262594" cy="54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F74B40B-D87D-5D4F-B579-BD01D61FB8F2}"/>
              </a:ext>
            </a:extLst>
          </p:cNvPr>
          <p:cNvSpPr/>
          <p:nvPr/>
        </p:nvSpPr>
        <p:spPr>
          <a:xfrm>
            <a:off x="1689888" y="3905016"/>
            <a:ext cx="19135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Ablation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실험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828629" lvl="3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No NSP: MLM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 적용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828629" lvl="3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LTR &amp; No NSP: MLM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및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NSP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둘 다 적용하지 않은 기존 좌우 모델을 사용한 경우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31F8BE9D-030B-3C4B-9BC5-040A9D701D25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971712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BERT: Pre-training of deep bidirectional transformers for language understanding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/>
              <a:t>	Step 2. Fine-tuning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53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arXiv:1810.04805</a:t>
            </a:r>
            <a:r>
              <a:rPr lang="en" altLang="ko-Kore-KR" dirty="0">
                <a:solidFill>
                  <a:srgbClr val="53585F"/>
                </a:solidFill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ABAF31-CEDB-B646-80CA-DAE7B152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3200400"/>
            <a:ext cx="9186096" cy="9795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2535EE-566A-CB49-9C1A-A811EDCEF2DC}"/>
              </a:ext>
            </a:extLst>
          </p:cNvPr>
          <p:cNvSpPr/>
          <p:nvPr/>
        </p:nvSpPr>
        <p:spPr>
          <a:xfrm>
            <a:off x="10772775" y="3319388"/>
            <a:ext cx="9123364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487" lvl="2" indent="-457200">
              <a:buFont typeface="Arial" panose="020B0604020202020204" pitchFamily="34" charset="0"/>
              <a:buChar char="•"/>
            </a:pPr>
            <a:endParaRPr lang="ko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입력에서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pre-training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단계의 문장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문장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Paraphrasing (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해설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), Entailment (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의미 함축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에서의 전제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Question answering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에서의 질문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구절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Text classification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sequence tagging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degenerate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등의 분야에 대한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text pair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유사하게 구성된다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출력에서는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token representation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들은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토큰레벨의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태스크에 대한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 layer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보내고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 [CLS] representation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entailment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sentiment analysis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같이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classification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 layer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보낸다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단계는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pre-training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단계에 비해서 계산 비용이 적게 발생한다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 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9F272A87-E6F3-2245-9DAC-9B145F0D0E12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556158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BERT: Pre-training of deep bidirectional transformers for language understanding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/>
              <a:t>	</a:t>
            </a:r>
            <a:r>
              <a:rPr lang="ko-Kore-KR" altLang="en-US" sz="3200" b="1" dirty="0"/>
              <a:t>결과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53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Devlin, Jacob, et al. "Bert: Pre-training of deep bidirectional transformers for language understanding." </a:t>
            </a:r>
            <a:r>
              <a:rPr lang="en" altLang="ko-Kore-KR" i="1" dirty="0" err="1">
                <a:solidFill>
                  <a:srgbClr val="53585F"/>
                </a:solidFill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</a:rPr>
              <a:t> preprint arXiv:1810.04805</a:t>
            </a:r>
            <a:r>
              <a:rPr lang="en" altLang="ko-Kore-KR" dirty="0">
                <a:solidFill>
                  <a:srgbClr val="53585F"/>
                </a:solidFill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FE49B-F49F-764E-8CEE-35EBEE9D7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536" y="3245944"/>
            <a:ext cx="13727233" cy="5381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ACAF5D-3951-FA4A-BAC1-74602F74F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876" y="3000854"/>
            <a:ext cx="5287048" cy="98127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3C1DDD-DF29-A24D-9398-F7C04C66B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636" y="8627020"/>
            <a:ext cx="5915754" cy="4184314"/>
          </a:xfrm>
          <a:prstGeom prst="rect">
            <a:avLst/>
          </a:prstGeom>
        </p:spPr>
      </p:pic>
      <p:sp>
        <p:nvSpPr>
          <p:cNvPr id="11" name="Shape 223">
            <a:extLst>
              <a:ext uri="{FF2B5EF4-FFF2-40B4-BE49-F238E27FC236}">
                <a16:creationId xmlns:a16="http://schemas.microsoft.com/office/drawing/2014/main" id="{3DC40BCD-8D03-164C-984E-973AFA693B6B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417493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ALBERT: LITE BERT 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188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Lan, </a:t>
            </a:r>
            <a:r>
              <a:rPr lang="en" altLang="ko-Kore-KR" dirty="0" err="1">
                <a:solidFill>
                  <a:srgbClr val="53585F"/>
                </a:solidFill>
              </a:rPr>
              <a:t>Zhenzhong</a:t>
            </a:r>
            <a:r>
              <a:rPr lang="en" altLang="ko-Kore-KR" dirty="0">
                <a:solidFill>
                  <a:srgbClr val="53585F"/>
                </a:solidFill>
              </a:rPr>
              <a:t>, et al. "Albert: A lite </a:t>
            </a:r>
            <a:r>
              <a:rPr lang="en" altLang="ko-Kore-KR" dirty="0" err="1">
                <a:solidFill>
                  <a:srgbClr val="53585F"/>
                </a:solidFill>
              </a:rPr>
              <a:t>bert</a:t>
            </a:r>
            <a:r>
              <a:rPr lang="en" altLang="ko-Kore-KR" dirty="0">
                <a:solidFill>
                  <a:srgbClr val="53585F"/>
                </a:solidFill>
              </a:rPr>
              <a:t> for self-supervised learning of language representations."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arXiv:1909.11942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5F3771-C402-1D45-BBA3-BD9A4B54437D}"/>
              </a:ext>
            </a:extLst>
          </p:cNvPr>
          <p:cNvSpPr/>
          <p:nvPr/>
        </p:nvSpPr>
        <p:spPr>
          <a:xfrm>
            <a:off x="1599801" y="4023527"/>
            <a:ext cx="182963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같은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Pre-trained language representation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모델은 일반적으로 모델의 크기가 커지면 성능이 향상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모델이 커짐에 따라 아래의 문제들이 생길 수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ko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en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Memory limitation -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모델의 크기가 메모리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량에 비해 큰 경우 학습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메모리 부족 문제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Training time -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학습하는데 오랜 시간이 소요됨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Memory degradation - Layer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수 혹은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size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너무 커지면 모델 성능 감소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A59F79E6-A1F0-3F4A-BEDF-7094B50B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49" y="7905181"/>
            <a:ext cx="6961269" cy="47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23">
            <a:extLst>
              <a:ext uri="{FF2B5EF4-FFF2-40B4-BE49-F238E27FC236}">
                <a16:creationId xmlns:a16="http://schemas.microsoft.com/office/drawing/2014/main" id="{F1492CD9-6214-B344-85E9-EC5027BFDC83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473159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ALBERT: LITE BERT 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3188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Lan, </a:t>
            </a:r>
            <a:r>
              <a:rPr lang="en" altLang="ko-Kore-KR" dirty="0" err="1">
                <a:solidFill>
                  <a:srgbClr val="53585F"/>
                </a:solidFill>
              </a:rPr>
              <a:t>Zhenzhong</a:t>
            </a:r>
            <a:r>
              <a:rPr lang="en" altLang="ko-Kore-KR" dirty="0">
                <a:solidFill>
                  <a:srgbClr val="53585F"/>
                </a:solidFill>
              </a:rPr>
              <a:t>, et al. "Albert: A lite </a:t>
            </a:r>
            <a:r>
              <a:rPr lang="en" altLang="ko-Kore-KR" dirty="0" err="1">
                <a:solidFill>
                  <a:srgbClr val="53585F"/>
                </a:solidFill>
              </a:rPr>
              <a:t>bert</a:t>
            </a:r>
            <a:r>
              <a:rPr lang="en" altLang="ko-Kore-KR" dirty="0">
                <a:solidFill>
                  <a:srgbClr val="53585F"/>
                </a:solidFill>
              </a:rPr>
              <a:t> for self-supervised learning of language representations."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arXiv:1909.11942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5F3771-C402-1D45-BBA3-BD9A4B54437D}"/>
              </a:ext>
            </a:extLst>
          </p:cNvPr>
          <p:cNvSpPr/>
          <p:nvPr/>
        </p:nvSpPr>
        <p:spPr>
          <a:xfrm>
            <a:off x="1350561" y="3756707"/>
            <a:ext cx="1901031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Factorized embedding parameterization</a:t>
            </a:r>
          </a:p>
          <a:p>
            <a:pPr lvl="2"/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Input Layer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Parameter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수를 줄인다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크기를 줄인다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371487" lvl="2" indent="-457200">
              <a:buFont typeface="Wingdings" pitchFamily="2" charset="2"/>
              <a:buChar char="è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Input token embedding size (E) &lt;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transformer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각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layer input output hidden size(H)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두면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 사이즈가 커져도 성능이 떨어지지 않는다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lvl="2"/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371487" lvl="2" indent="-457200">
              <a:buFont typeface="Wingdings" pitchFamily="2" charset="2"/>
              <a:buChar char="è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371487" lvl="2" indent="-457200">
              <a:buFont typeface="Wingdings" pitchFamily="2" charset="2"/>
              <a:buChar char="è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3200" dirty="0">
              <a:solidFill>
                <a:srgbClr val="53585F"/>
              </a:solidFill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77D88630-36DA-2943-8CEC-E8F0BA93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877" y="3226046"/>
            <a:ext cx="3136415" cy="54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064AE9-B6B9-6A46-A646-338456071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844" y="6399757"/>
            <a:ext cx="13097633" cy="4454525"/>
          </a:xfrm>
          <a:prstGeom prst="rect">
            <a:avLst/>
          </a:prstGeom>
        </p:spPr>
      </p:pic>
      <p:sp>
        <p:nvSpPr>
          <p:cNvPr id="11" name="Shape 223">
            <a:extLst>
              <a:ext uri="{FF2B5EF4-FFF2-40B4-BE49-F238E27FC236}">
                <a16:creationId xmlns:a16="http://schemas.microsoft.com/office/drawing/2014/main" id="{20855788-332A-E84A-9040-3E5AFFEE4971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91092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DAB454-FB77-8E4F-86E2-C03BB8BC6FF7}"/>
              </a:ext>
            </a:extLst>
          </p:cNvPr>
          <p:cNvSpPr/>
          <p:nvPr/>
        </p:nvSpPr>
        <p:spPr>
          <a:xfrm>
            <a:off x="9872988" y="4843535"/>
            <a:ext cx="1827600" cy="41054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E88AC-1A33-2545-A0C2-6487F31DF30A}"/>
              </a:ext>
            </a:extLst>
          </p:cNvPr>
          <p:cNvGrpSpPr/>
          <p:nvPr/>
        </p:nvGrpSpPr>
        <p:grpSpPr>
          <a:xfrm>
            <a:off x="4440852" y="5739275"/>
            <a:ext cx="12559529" cy="1940767"/>
            <a:chOff x="8583639" y="4758613"/>
            <a:chExt cx="12559529" cy="139288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CD711AB-EE01-2F41-9B4C-80F267592A34}"/>
                </a:ext>
              </a:extLst>
            </p:cNvPr>
            <p:cNvSpPr/>
            <p:nvPr/>
          </p:nvSpPr>
          <p:spPr>
            <a:xfrm>
              <a:off x="8583639" y="4758613"/>
              <a:ext cx="6134676" cy="139288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533031-0B37-D34B-A3F6-C235552757A3}"/>
                </a:ext>
              </a:extLst>
            </p:cNvPr>
            <p:cNvSpPr/>
            <p:nvPr/>
          </p:nvSpPr>
          <p:spPr>
            <a:xfrm>
              <a:off x="15008492" y="4758613"/>
              <a:ext cx="6134676" cy="1392887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6CA1C0-0FEF-1E4E-87F4-30B915BE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67" y="4292827"/>
            <a:ext cx="11841500" cy="41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Recap: Encoder-decoder Model vs Encoder Model vs Decoder Model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7C51B4-D244-CB45-8AA4-371B55E875AD}"/>
              </a:ext>
            </a:extLst>
          </p:cNvPr>
          <p:cNvSpPr/>
          <p:nvPr/>
        </p:nvSpPr>
        <p:spPr>
          <a:xfrm>
            <a:off x="4161684" y="9008946"/>
            <a:ext cx="121888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초록색 박스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encoder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input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representation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학습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주황색 박스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decoder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generative model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encoder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결과 혹은 이전에 생성한 결과로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output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생성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파란색 박스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encoder-decoder attention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encoder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와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decoder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연결</a:t>
            </a: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36" name="Shape 223">
            <a:extLst>
              <a:ext uri="{FF2B5EF4-FFF2-40B4-BE49-F238E27FC236}">
                <a16:creationId xmlns:a16="http://schemas.microsoft.com/office/drawing/2014/main" id="{C9CC8F35-0A9C-454C-A219-9186821246AA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772282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ALBERT: LITE BERT 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212884" y="12981919"/>
            <a:ext cx="13188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</a:rPr>
              <a:t>Dehghani</a:t>
            </a:r>
            <a:r>
              <a:rPr lang="en" altLang="ko-Kore-KR" dirty="0">
                <a:solidFill>
                  <a:srgbClr val="53585F"/>
                </a:solidFill>
              </a:rPr>
              <a:t>, Mostafa, et al. "Universal transformers."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arXiv:1807.03819 (2018).</a:t>
            </a:r>
          </a:p>
          <a:p>
            <a:pPr algn="ctr"/>
            <a:r>
              <a:rPr lang="en" altLang="ko-Kore-KR" dirty="0">
                <a:solidFill>
                  <a:srgbClr val="53585F"/>
                </a:solidFill>
              </a:rPr>
              <a:t>Lan, </a:t>
            </a:r>
            <a:r>
              <a:rPr lang="en" altLang="ko-Kore-KR" dirty="0" err="1">
                <a:solidFill>
                  <a:srgbClr val="53585F"/>
                </a:solidFill>
              </a:rPr>
              <a:t>Zhenzhong</a:t>
            </a:r>
            <a:r>
              <a:rPr lang="en" altLang="ko-Kore-KR" dirty="0">
                <a:solidFill>
                  <a:srgbClr val="53585F"/>
                </a:solidFill>
              </a:rPr>
              <a:t>, et al. "Albert: A lite </a:t>
            </a:r>
            <a:r>
              <a:rPr lang="en" altLang="ko-Kore-KR" dirty="0" err="1">
                <a:solidFill>
                  <a:srgbClr val="53585F"/>
                </a:solidFill>
              </a:rPr>
              <a:t>bert</a:t>
            </a:r>
            <a:r>
              <a:rPr lang="en" altLang="ko-Kore-KR" dirty="0">
                <a:solidFill>
                  <a:srgbClr val="53585F"/>
                </a:solidFill>
              </a:rPr>
              <a:t> for self-supervised learning of language representations."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arXiv:1909.11942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5F3771-C402-1D45-BBA3-BD9A4B54437D}"/>
              </a:ext>
            </a:extLst>
          </p:cNvPr>
          <p:cNvSpPr/>
          <p:nvPr/>
        </p:nvSpPr>
        <p:spPr>
          <a:xfrm>
            <a:off x="1205984" y="3453696"/>
            <a:ext cx="1882304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Cross-layer parameter sharing</a:t>
            </a:r>
          </a:p>
          <a:p>
            <a:pPr lvl="2"/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Transformer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각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간 같은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Parameter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공유하여 사용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/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크기 줄임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(universal transformer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비슷한 아이디어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factorized embedding parameterization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보다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ross-layer parameter sharing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적용 시 모델의 크기가 훨씬 많이 줄어든다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cross-layer parameter sharing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말 그대로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transformer layer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간 같은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parameter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공유하며 사용하는 것이다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ko-KR" altLang="en-US" sz="3200" dirty="0">
              <a:solidFill>
                <a:srgbClr val="53585F"/>
              </a:solidFill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C18454FB-7C1C-3744-9220-CBC4362E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46" y="8232151"/>
            <a:ext cx="5981492" cy="449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223">
            <a:extLst>
              <a:ext uri="{FF2B5EF4-FFF2-40B4-BE49-F238E27FC236}">
                <a16:creationId xmlns:a16="http://schemas.microsoft.com/office/drawing/2014/main" id="{8129CBE2-FB5F-BF47-B561-0DB0EE7AF99C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5F70F2-90DC-0F42-88F4-A6E4709A7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00" y="8833425"/>
            <a:ext cx="108077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37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ALBERT: LITE BERT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- </a:t>
            </a:r>
            <a:r>
              <a:rPr lang="ko-KR" altLang="en-US" sz="3200" b="1" dirty="0">
                <a:sym typeface="SpoqaHanSans-Bold"/>
              </a:rPr>
              <a:t>결과</a:t>
            </a:r>
            <a:r>
              <a:rPr lang="en-US" altLang="ko-Kore-KR" sz="3200" b="1" dirty="0">
                <a:sym typeface="SpoqaHanSans-Bold"/>
              </a:rPr>
              <a:t> 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212884" y="13291468"/>
            <a:ext cx="13188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</a:rPr>
              <a:t>Lan, </a:t>
            </a:r>
            <a:r>
              <a:rPr lang="en" altLang="ko-Kore-KR" dirty="0" err="1">
                <a:solidFill>
                  <a:srgbClr val="53585F"/>
                </a:solidFill>
              </a:rPr>
              <a:t>Zhenzhong</a:t>
            </a:r>
            <a:r>
              <a:rPr lang="en" altLang="ko-Kore-KR" dirty="0">
                <a:solidFill>
                  <a:srgbClr val="53585F"/>
                </a:solidFill>
              </a:rPr>
              <a:t>, et al. "Albert: A lite </a:t>
            </a:r>
            <a:r>
              <a:rPr lang="en" altLang="ko-Kore-KR" dirty="0" err="1">
                <a:solidFill>
                  <a:srgbClr val="53585F"/>
                </a:solidFill>
              </a:rPr>
              <a:t>bert</a:t>
            </a:r>
            <a:r>
              <a:rPr lang="en" altLang="ko-Kore-KR" dirty="0">
                <a:solidFill>
                  <a:srgbClr val="53585F"/>
                </a:solidFill>
              </a:rPr>
              <a:t> for self-supervised learning of language representations."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arXiv:1909.11942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8129CBE2-FB5F-BF47-B561-0DB0EE7AF99C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  <p:pic>
        <p:nvPicPr>
          <p:cNvPr id="1026" name="Picture 2" descr="ALBERT: A LITE BERT FOR SELF-SUPERVISED LEARNING OF LANGUAGE  REPRESENTATIONS | Dos tacos">
            <a:extLst>
              <a:ext uri="{FF2B5EF4-FFF2-40B4-BE49-F238E27FC236}">
                <a16:creationId xmlns:a16="http://schemas.microsoft.com/office/drawing/2014/main" id="{C8CB1972-5654-7740-A00B-0C315FE4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53" y="7492234"/>
            <a:ext cx="12065000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BERT: A Lite BERT For Self-Supervised Learning of Language Representations">
            <a:extLst>
              <a:ext uri="{FF2B5EF4-FFF2-40B4-BE49-F238E27FC236}">
                <a16:creationId xmlns:a16="http://schemas.microsoft.com/office/drawing/2014/main" id="{DEA38A16-AC68-054F-B8FE-EDFE6D7C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213" y="3340192"/>
            <a:ext cx="12436840" cy="409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912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RoBERTa</a:t>
            </a:r>
            <a:r>
              <a:rPr lang="en-US" altLang="ko-Kore-KR" sz="3200" b="1" dirty="0">
                <a:sym typeface="SpoqaHanSans-Bold"/>
              </a:rPr>
              <a:t>: A robustly optimized BERT pretraining approach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109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Liu, </a:t>
            </a:r>
            <a:r>
              <a:rPr lang="en" altLang="ko-Kore-KR" dirty="0" err="1">
                <a:solidFill>
                  <a:srgbClr val="53585F"/>
                </a:solidFill>
              </a:rPr>
              <a:t>Yinhan</a:t>
            </a:r>
            <a:r>
              <a:rPr lang="en" altLang="ko-Kore-KR" dirty="0">
                <a:solidFill>
                  <a:srgbClr val="53585F"/>
                </a:solidFill>
              </a:rPr>
              <a:t>, et al. "Roberta: A robustly optimized </a:t>
            </a:r>
            <a:r>
              <a:rPr lang="en" altLang="ko-Kore-KR" dirty="0" err="1">
                <a:solidFill>
                  <a:srgbClr val="53585F"/>
                </a:solidFill>
              </a:rPr>
              <a:t>bert</a:t>
            </a:r>
            <a:r>
              <a:rPr lang="en" altLang="ko-Kore-KR" dirty="0">
                <a:solidFill>
                  <a:srgbClr val="53585F"/>
                </a:solidFill>
              </a:rPr>
              <a:t> pretraining approach."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arXiv:1907.11692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5F3771-C402-1D45-BBA3-BD9A4B54437D}"/>
              </a:ext>
            </a:extLst>
          </p:cNvPr>
          <p:cNvSpPr/>
          <p:nvPr/>
        </p:nvSpPr>
        <p:spPr>
          <a:xfrm>
            <a:off x="1424685" y="3362594"/>
            <a:ext cx="16880288" cy="963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Bert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에서 아래 내용을 개선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ore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보다 큰 데이터로 </a:t>
            </a: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Pretraining</a:t>
            </a:r>
            <a:r>
              <a:rPr lang="en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(160GB)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BookCorpus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+ Wikipedia (16GB)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CC-News (76GB)</a:t>
            </a:r>
          </a:p>
          <a:p>
            <a:pPr marL="1600142" lvl="3" indent="-228600">
              <a:buFont typeface="Arial" panose="020B0604020202020204" pitchFamily="34" charset="0"/>
              <a:buChar char="•"/>
            </a:pP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CommonCrawl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News Dataset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영어부분으로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2016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년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9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~ 2019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년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월 사이에 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크롤링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된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6300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만개의 영문 뉴스 기사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등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OpenWebText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(38GB)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OpenGPT2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사용된 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WebText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Corpus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open-source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버전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Reddit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공유되는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URL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추출한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Web Contents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Stories (31GB)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CommonCrawl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Data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일부분으로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이야기와 같은 스타일의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Winograd schema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일치하도록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filtering</a:t>
            </a:r>
          </a:p>
          <a:p>
            <a:pPr marL="1200095" lvl="2" indent="-285750">
              <a:buFont typeface="Arial" panose="020B0604020202020204" pitchFamily="34" charset="0"/>
              <a:buChar char="•"/>
            </a:pP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5" lvl="2"/>
            <a:endParaRPr lang="en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Dynamic Masking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기존의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 preprocessing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과정에서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한번만 수행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함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본 논문에서는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10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 복제하여 각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sequence 40 epoch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걸쳐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10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가지 방법으로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되도록 처리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600142" lvl="3" indent="-2286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훈련 중 동일한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4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번만 보게 되고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더 많은 종류의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볼 수 있게 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47106" name="Picture 2" descr="table1">
            <a:extLst>
              <a:ext uri="{FF2B5EF4-FFF2-40B4-BE49-F238E27FC236}">
                <a16:creationId xmlns:a16="http://schemas.microsoft.com/office/drawing/2014/main" id="{7BE6B04A-EE09-204F-9F41-C9F24C3FF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4973" y="5706080"/>
            <a:ext cx="6077440" cy="292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87E33712-9F91-7743-B594-E8FF789039C7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422260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RoBERTa</a:t>
            </a:r>
            <a:r>
              <a:rPr lang="en-US" altLang="ko-Kore-KR" sz="3200" b="1" dirty="0">
                <a:sym typeface="SpoqaHanSans-Bold"/>
              </a:rPr>
              <a:t>: A robustly optimized BERT pretraining approach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109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Liu, </a:t>
            </a:r>
            <a:r>
              <a:rPr lang="en" altLang="ko-Kore-KR" dirty="0" err="1">
                <a:solidFill>
                  <a:srgbClr val="53585F"/>
                </a:solidFill>
              </a:rPr>
              <a:t>Yinhan</a:t>
            </a:r>
            <a:r>
              <a:rPr lang="en" altLang="ko-Kore-KR" dirty="0">
                <a:solidFill>
                  <a:srgbClr val="53585F"/>
                </a:solidFill>
              </a:rPr>
              <a:t>, et al. "Roberta: A robustly optimized </a:t>
            </a:r>
            <a:r>
              <a:rPr lang="en" altLang="ko-Kore-KR" dirty="0" err="1">
                <a:solidFill>
                  <a:srgbClr val="53585F"/>
                </a:solidFill>
              </a:rPr>
              <a:t>bert</a:t>
            </a:r>
            <a:r>
              <a:rPr lang="en" altLang="ko-Kore-KR" dirty="0">
                <a:solidFill>
                  <a:srgbClr val="53585F"/>
                </a:solidFill>
              </a:rPr>
              <a:t> pretraining approach."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arXiv:1907.11692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5F3771-C402-1D45-BBA3-BD9A4B54437D}"/>
              </a:ext>
            </a:extLst>
          </p:cNvPr>
          <p:cNvSpPr/>
          <p:nvPr/>
        </p:nvSpPr>
        <p:spPr>
          <a:xfrm>
            <a:off x="1424684" y="3362594"/>
            <a:ext cx="2194331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Bert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에서 아래 내용을 개선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Model Input Format and Next Sentence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5" lvl="2" indent="-285750">
              <a:buFont typeface="Arial" panose="020B0604020202020204" pitchFamily="34" charset="0"/>
              <a:buChar char="•"/>
            </a:pP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BERT</a:t>
            </a:r>
            <a:r>
              <a:rPr lang="ko-Kore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</a:t>
            </a:r>
            <a:r>
              <a:rPr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NSP</a:t>
            </a:r>
            <a:r>
              <a:rPr lang="ko-Kore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을 여러 과거연구의 의문들을 바탕으로 개선</a:t>
            </a:r>
            <a:endParaRPr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885837" lvl="3" indent="-514350">
              <a:buAutoNum type="arabicPeriod"/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Segment-pair + NSP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기존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NSP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각 입력에 여러 개 문장 포함되며 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쌍의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segment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있지만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512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미만의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token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885837" lvl="3" indent="-514350">
              <a:buAutoNum type="arabicPeriod"/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Sentence-pair + NSP: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인접 및 다른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document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sentence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쌍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1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보다 길이가 작기때문에 문제 없음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885837" lvl="3" indent="-514350">
              <a:buAutoNum type="arabicPeriod"/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Full-sentence + NSP: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하나이상의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document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연속적으로 샘플링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(document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나눠지면 분리하지 않음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doc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사이에 별도의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separation token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추가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885837" lvl="3" indent="-514350">
              <a:buAutoNum type="arabicPeriod"/>
            </a:pP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Doc-sentence + NSP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입력이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document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경계 넘을 수 없다는 점 제외하고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full-sentences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유사하게 구성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512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개보다 작을 경우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비슷한 수의 전체 문장을 얻기 위해 동적으로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 size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조절</a:t>
            </a: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9154" name="Picture 2" descr="table2">
            <a:extLst>
              <a:ext uri="{FF2B5EF4-FFF2-40B4-BE49-F238E27FC236}">
                <a16:creationId xmlns:a16="http://schemas.microsoft.com/office/drawing/2014/main" id="{F2F9465E-F33C-964F-BFF8-C092EED92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228" y="7912000"/>
            <a:ext cx="9582047" cy="50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EC612674-22B6-1E4E-9136-678ABC81C52B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285631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RoBERTa</a:t>
            </a:r>
            <a:r>
              <a:rPr lang="en-US" altLang="ko-Kore-KR" sz="3200" b="1" dirty="0">
                <a:sym typeface="SpoqaHanSans-Bold"/>
              </a:rPr>
              <a:t>: A robustly optimized BERT pretraining approach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109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Liu, </a:t>
            </a:r>
            <a:r>
              <a:rPr lang="en" altLang="ko-Kore-KR" dirty="0" err="1">
                <a:solidFill>
                  <a:srgbClr val="53585F"/>
                </a:solidFill>
              </a:rPr>
              <a:t>Yinhan</a:t>
            </a:r>
            <a:r>
              <a:rPr lang="en" altLang="ko-Kore-KR" dirty="0">
                <a:solidFill>
                  <a:srgbClr val="53585F"/>
                </a:solidFill>
              </a:rPr>
              <a:t>, et al. "Roberta: A robustly optimized </a:t>
            </a:r>
            <a:r>
              <a:rPr lang="en" altLang="ko-Kore-KR" dirty="0" err="1">
                <a:solidFill>
                  <a:srgbClr val="53585F"/>
                </a:solidFill>
              </a:rPr>
              <a:t>bert</a:t>
            </a:r>
            <a:r>
              <a:rPr lang="en" altLang="ko-Kore-KR" dirty="0">
                <a:solidFill>
                  <a:srgbClr val="53585F"/>
                </a:solidFill>
              </a:rPr>
              <a:t> pretraining approach."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arXiv:1907.11692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5F3771-C402-1D45-BBA3-BD9A4B54437D}"/>
              </a:ext>
            </a:extLst>
          </p:cNvPr>
          <p:cNvSpPr/>
          <p:nvPr/>
        </p:nvSpPr>
        <p:spPr>
          <a:xfrm>
            <a:off x="1424684" y="3362594"/>
            <a:ext cx="219433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Bert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에서 아래 내용을 개선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!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더 큰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 size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(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기존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1M step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대해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256 batch size)</a:t>
            </a:r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1202" name="Picture 2" descr="table3">
            <a:extLst>
              <a:ext uri="{FF2B5EF4-FFF2-40B4-BE49-F238E27FC236}">
                <a16:creationId xmlns:a16="http://schemas.microsoft.com/office/drawing/2014/main" id="{8B9C4B99-F789-FC4A-B702-E55E1C17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88" y="5463157"/>
            <a:ext cx="9773318" cy="34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3A45B79E-DD38-9F43-97CD-C4D01DC62E5C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697806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RoBERTa</a:t>
            </a:r>
            <a:r>
              <a:rPr lang="en-US" altLang="ko-Kore-KR" sz="3200" b="1" dirty="0">
                <a:sym typeface="SpoqaHanSans-Bold"/>
              </a:rPr>
              <a:t>: A robustly optimized BERT pretraining approach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- </a:t>
            </a:r>
            <a:r>
              <a:rPr lang="ko-Kore-KR" altLang="en-US" sz="3200" b="1" dirty="0">
                <a:sym typeface="SpoqaHanSans-Bold"/>
              </a:rPr>
              <a:t>최종 결과 요약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109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Liu, </a:t>
            </a:r>
            <a:r>
              <a:rPr lang="en" altLang="ko-Kore-KR" dirty="0" err="1">
                <a:solidFill>
                  <a:srgbClr val="53585F"/>
                </a:solidFill>
              </a:rPr>
              <a:t>Yinhan</a:t>
            </a:r>
            <a:r>
              <a:rPr lang="en" altLang="ko-Kore-KR" dirty="0">
                <a:solidFill>
                  <a:srgbClr val="53585F"/>
                </a:solidFill>
              </a:rPr>
              <a:t>, et al. "Roberta: A robustly optimized </a:t>
            </a:r>
            <a:r>
              <a:rPr lang="en" altLang="ko-Kore-KR" dirty="0" err="1">
                <a:solidFill>
                  <a:srgbClr val="53585F"/>
                </a:solidFill>
              </a:rPr>
              <a:t>bert</a:t>
            </a:r>
            <a:r>
              <a:rPr lang="en" altLang="ko-Kore-KR" dirty="0">
                <a:solidFill>
                  <a:srgbClr val="53585F"/>
                </a:solidFill>
              </a:rPr>
              <a:t> pretraining approach."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arXiv:1907.11692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0A50F4-4A36-AC45-9CCF-90F886CD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976" y="4411134"/>
            <a:ext cx="13743190" cy="7844564"/>
          </a:xfrm>
          <a:prstGeom prst="rect">
            <a:avLst/>
          </a:prstGeom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83F9DF0A-B03C-604A-93B8-42897DAFEF87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2279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ELECTRA: Pre-training text encoders as discriminators rather than generators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2895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Clark, Kevin, et al. "Electra: Pre-training text encoders as discriminators rather than generators."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arXiv:2003.10555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421F0EC-38AD-EA42-9348-B598E199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70" y="2916890"/>
            <a:ext cx="16231182" cy="727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AF28EE-AA37-8043-9CEA-34EB5167978F}"/>
              </a:ext>
            </a:extLst>
          </p:cNvPr>
          <p:cNvSpPr txBox="1"/>
          <p:nvPr/>
        </p:nvSpPr>
        <p:spPr>
          <a:xfrm>
            <a:off x="3250579" y="10926591"/>
            <a:ext cx="147732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MLM Pretrained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방법에 어떤 부분이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original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아닌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replaced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된 값인지 파악하는 추가적인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붙여 파악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Generative Adversarial Network(GAN)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아이디어와 비슷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(TBD)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614C76-BB7C-1145-A1E7-0464AAEF3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184" y="9849379"/>
            <a:ext cx="4486275" cy="1017237"/>
          </a:xfrm>
          <a:prstGeom prst="rect">
            <a:avLst/>
          </a:prstGeom>
        </p:spPr>
      </p:pic>
      <p:sp>
        <p:nvSpPr>
          <p:cNvPr id="11" name="Shape 223">
            <a:extLst>
              <a:ext uri="{FF2B5EF4-FFF2-40B4-BE49-F238E27FC236}">
                <a16:creationId xmlns:a16="http://schemas.microsoft.com/office/drawing/2014/main" id="{1E5B72AC-4275-8C46-A0CE-F62073653250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278259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ELECTRA: Pre-training text encoders as discriminators rather than generators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- </a:t>
            </a:r>
            <a:r>
              <a:rPr lang="ko-Kore-KR" altLang="en-US" sz="3200" b="1" dirty="0">
                <a:sym typeface="SpoqaHanSans-Bold"/>
              </a:rPr>
              <a:t>결과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2895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Clark, Kevin, et al. "Electra: Pre-training text encoders as discriminators rather than generators."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arXiv:2003.10555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5F0F71-CEA7-B14E-BACE-A20123BA5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597" y="4046056"/>
            <a:ext cx="14041257" cy="7502962"/>
          </a:xfrm>
          <a:prstGeom prst="rect">
            <a:avLst/>
          </a:prstGeom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D529A931-A404-2340-A780-82A9D2722C25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887553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ELECTRA: Pre-training text encoders as discriminators rather than generators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- </a:t>
            </a:r>
            <a:r>
              <a:rPr lang="ko-Kore-KR" altLang="en-US" sz="3200" b="1" dirty="0">
                <a:sym typeface="SpoqaHanSans-Bold"/>
              </a:rPr>
              <a:t>결과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5760488" y="12996000"/>
            <a:ext cx="12895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Clark, Kevin, et al. "Electra: Pre-training text encoders as discriminators rather than generators."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arXiv:2003.10555 (2020).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B4DB-E59B-1946-8CBC-96652FEAD429}"/>
              </a:ext>
            </a:extLst>
          </p:cNvPr>
          <p:cNvSpPr txBox="1"/>
          <p:nvPr/>
        </p:nvSpPr>
        <p:spPr>
          <a:xfrm>
            <a:off x="3143250" y="8255455"/>
            <a:ext cx="2343150" cy="12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FAECC9-20AF-B741-BF2D-1AA1FDAD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912" y="3195849"/>
            <a:ext cx="10805689" cy="9418188"/>
          </a:xfrm>
          <a:prstGeom prst="rect">
            <a:avLst/>
          </a:prstGeom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34164649-F24B-E94D-A4E3-790FB799B82C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396622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3547488"/>
            <a:ext cx="17526000" cy="4288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Pretrained Large-Scale Transformer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Hybrid Methods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49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0" y="1568350"/>
            <a:ext cx="5887205" cy="1446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20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9</a:t>
            </a:r>
            <a:endParaRPr kumimoji="1" lang="ko-Kore-KR" altLang="en-US" sz="920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114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Encoder-decoder Transformer Model </a:t>
            </a:r>
            <a:r>
              <a:rPr lang="en-US" altLang="ko-Kore-KR" sz="3200" b="1" dirty="0">
                <a:sym typeface="Wingdings" pitchFamily="2" charset="2"/>
              </a:rPr>
              <a:t></a:t>
            </a:r>
            <a:r>
              <a:rPr lang="en-US" altLang="ko-Kore-KR" sz="3200" b="1" dirty="0">
                <a:sym typeface="SpoqaHanSans-Bold"/>
              </a:rPr>
              <a:t> Encoder Model, Decoder Model</a:t>
            </a:r>
            <a:endParaRPr lang="en" altLang="ko-Kore-KR" sz="3200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7C51B4-D244-CB45-8AA4-371B55E875AD}"/>
              </a:ext>
            </a:extLst>
          </p:cNvPr>
          <p:cNvSpPr/>
          <p:nvPr/>
        </p:nvSpPr>
        <p:spPr>
          <a:xfrm>
            <a:off x="2043257" y="10406612"/>
            <a:ext cx="57881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초록색 박스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encoder</a:t>
            </a:r>
          </a:p>
          <a:p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input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representation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학습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R" sz="2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주황색 박스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decoder</a:t>
            </a:r>
          </a:p>
          <a:p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generative model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encoder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결과 혹은 이전에 생성한 결과로 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output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생성</a:t>
            </a:r>
            <a:endParaRPr kumimoji="1" lang="en-US" altLang="ko-KR" sz="2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파란색 박스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encoder-decoder attention</a:t>
            </a:r>
          </a:p>
          <a:p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encoder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와 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decoder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연결</a:t>
            </a:r>
            <a:endParaRPr kumimoji="1" lang="en-US" altLang="ko-KR" sz="2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E03AEB-BF45-B641-B57A-334179134679}"/>
              </a:ext>
            </a:extLst>
          </p:cNvPr>
          <p:cNvSpPr/>
          <p:nvPr/>
        </p:nvSpPr>
        <p:spPr>
          <a:xfrm>
            <a:off x="5022804" y="12672834"/>
            <a:ext cx="11990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2017.</a:t>
            </a:r>
          </a:p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huggingface.co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/blog/encoder-decoder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1" name="Picture 6" descr="architecture">
            <a:extLst>
              <a:ext uri="{FF2B5EF4-FFF2-40B4-BE49-F238E27FC236}">
                <a16:creationId xmlns:a16="http://schemas.microsoft.com/office/drawing/2014/main" id="{B0E06234-4BC7-D043-BA94-92C60FE2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93" y="2913884"/>
            <a:ext cx="5709787" cy="74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EA994-D51A-2849-AD94-7603C661764B}"/>
              </a:ext>
            </a:extLst>
          </p:cNvPr>
          <p:cNvSpPr/>
          <p:nvPr/>
        </p:nvSpPr>
        <p:spPr>
          <a:xfrm>
            <a:off x="2822366" y="5625372"/>
            <a:ext cx="2007859" cy="23537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50D20-C31D-F24A-BD9D-7295D630B17C}"/>
              </a:ext>
            </a:extLst>
          </p:cNvPr>
          <p:cNvSpPr/>
          <p:nvPr/>
        </p:nvSpPr>
        <p:spPr>
          <a:xfrm>
            <a:off x="4830226" y="6664666"/>
            <a:ext cx="2007858" cy="1314414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2BC2C78-39E5-5C49-B00C-0E958877A29E}"/>
              </a:ext>
            </a:extLst>
          </p:cNvPr>
          <p:cNvSpPr/>
          <p:nvPr/>
        </p:nvSpPr>
        <p:spPr>
          <a:xfrm>
            <a:off x="4803079" y="5625373"/>
            <a:ext cx="2007858" cy="103929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1525C3-29BE-E94F-B719-074726262D4D}"/>
              </a:ext>
            </a:extLst>
          </p:cNvPr>
          <p:cNvSpPr/>
          <p:nvPr/>
        </p:nvSpPr>
        <p:spPr>
          <a:xfrm>
            <a:off x="7989953" y="8898947"/>
            <a:ext cx="114414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Transformer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도 마찬가지로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encoder block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과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decoder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나눌 수 있다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Encoder-Decoder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구조만 따와서 응용해볼 수 있을까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</a:t>
            </a:r>
          </a:p>
        </p:txBody>
      </p:sp>
      <p:pic>
        <p:nvPicPr>
          <p:cNvPr id="3074" name="Picture 2" descr="texte du&#10;lien">
            <a:extLst>
              <a:ext uri="{FF2B5EF4-FFF2-40B4-BE49-F238E27FC236}">
                <a16:creationId xmlns:a16="http://schemas.microsoft.com/office/drawing/2014/main" id="{92C3097C-BAE0-3A42-A80E-2B5B4754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780" y="2913884"/>
            <a:ext cx="10987554" cy="546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hape 223">
            <a:extLst>
              <a:ext uri="{FF2B5EF4-FFF2-40B4-BE49-F238E27FC236}">
                <a16:creationId xmlns:a16="http://schemas.microsoft.com/office/drawing/2014/main" id="{C25A7A57-00AF-5543-BFDC-CFA889896B04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871224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XLNet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3305222" y="12996000"/>
            <a:ext cx="1480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Yang, Zhilin, et al. "</a:t>
            </a:r>
            <a:r>
              <a:rPr lang="en" altLang="ko-Kore-KR" dirty="0" err="1">
                <a:solidFill>
                  <a:srgbClr val="53585F"/>
                </a:solidFill>
              </a:rPr>
              <a:t>Xlnet</a:t>
            </a:r>
            <a:r>
              <a:rPr lang="en" altLang="ko-Kore-KR" dirty="0">
                <a:solidFill>
                  <a:srgbClr val="53585F"/>
                </a:solidFill>
              </a:rPr>
              <a:t>: Generalized autoregressive pretraining for language understanding." Advances in neural information processing systems 32 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5F3771-C402-1D45-BBA3-BD9A4B54437D}"/>
              </a:ext>
            </a:extLst>
          </p:cNvPr>
          <p:cNvSpPr/>
          <p:nvPr/>
        </p:nvSpPr>
        <p:spPr>
          <a:xfrm>
            <a:off x="1744134" y="3811731"/>
            <a:ext cx="18372138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Transformer Decoder(i.e. GPT)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Auto-Regressive(AR)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방식으로 주어진 컨텍스트에 대해 다음 토큰을 맞추는 단 방향의 학습을 진행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Transformer Encoder(i.e. BERT):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 방향 학습을 지양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특정 토큰을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[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MASK]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치환하고 이를 예측함으로써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일종의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denoising autoencoder),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양방향의 정보를 이용하였다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하지만 아래 문제들이 발생할 수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828629" lvl="3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1) [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MASK]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pre-training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에만 등장하는 토큰으로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fine-tuning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불일치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828629" lvl="3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2) [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MASK]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토큰 사이의 의존관계가 무시되는 문제가 발생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371487" lvl="2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그렇다면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auto-regressive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하되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양방향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context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알 수 있게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하자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lvl="2"/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2"/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XLNET !</a:t>
            </a:r>
            <a:endParaRPr lang="ko-KR" altLang="en-US" sz="3200" dirty="0">
              <a:solidFill>
                <a:srgbClr val="53585F"/>
              </a:solidFill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D19BFC83-702F-0344-BE81-552A64171E34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302527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XLNet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Permutation language model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3305222" y="13340888"/>
            <a:ext cx="1480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Yang, Zhilin, et al. "</a:t>
            </a:r>
            <a:r>
              <a:rPr lang="en" altLang="ko-Kore-KR" dirty="0" err="1">
                <a:solidFill>
                  <a:srgbClr val="53585F"/>
                </a:solidFill>
              </a:rPr>
              <a:t>Xlnet</a:t>
            </a:r>
            <a:r>
              <a:rPr lang="en" altLang="ko-Kore-KR" dirty="0">
                <a:solidFill>
                  <a:srgbClr val="53585F"/>
                </a:solidFill>
              </a:rPr>
              <a:t>: Generalized autoregressive pretraining for language understanding." Advances in neural information processing systems 32 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45F3771-C402-1D45-BBA3-BD9A4B54437D}"/>
                  </a:ext>
                </a:extLst>
              </p:cNvPr>
              <p:cNvSpPr/>
              <p:nvPr/>
            </p:nvSpPr>
            <p:spPr>
              <a:xfrm>
                <a:off x="1059263" y="3391163"/>
                <a:ext cx="18372138" cy="97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Auto-regressive (AR)  + Permutation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길이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시퀀스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=[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…,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𝑇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]</m:t>
                    </m:r>
                  </m:oMath>
                </a14:m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주어졌을 때</a:t>
                </a:r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시퀀스를 나열할 수 있는 모든 순서의 집합</a:t>
                </a:r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𝑍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b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순열</a:t>
                </a:r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(permutation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T!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 만들 수 있다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순열의 집합을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𝑍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 하자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새로운 </a:t>
                </a:r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objective</a:t>
                </a: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다음과 같이 집합</a:t>
                </a:r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𝑍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속해있는 모든 순서들을 고려하여 </a:t>
                </a:r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AR </a:t>
                </a: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방식으로 모델링 </a:t>
                </a:r>
                <a:b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진행하고</a:t>
                </a:r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 순서에 대한 </a:t>
                </a:r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likelihood </a:t>
                </a:r>
                <a:r>
                  <a:rPr lang="ko-KR" altLang="en-US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기대 값을 최대화한다</a:t>
                </a:r>
                <a:r>
                  <a:rPr lang="en-US" altLang="ko-KR" sz="28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제안하는 방식은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sequence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순서가 아닌</a:t>
                </a:r>
                <a:b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AR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인수분해 순서만 바꾼다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endParaRPr lang="en-US" altLang="ko-KR" sz="280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이를 수식으로 쓰면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𝑙𝑖𝑘𝑒𝑙𝑖h𝑜𝑜𝑑</m:t>
                    </m:r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∏"/>
                        <m:ctrlP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ko-KR" altLang="en-US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=1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학습은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maximum loglikelihood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한다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R" sz="280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시퀀스 길이 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가능한 순열의 개수는 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T!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개를 갖기 때문에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하나의 텍스트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=[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…,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𝑇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]</m:t>
                    </m:r>
                  </m:oMath>
                </a14:m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</a:t>
                </a: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2"/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순열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𝑍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모든 경우를 고려하는 것은 불가능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3"/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3"/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따라서 하나의 텍스트 시퀀스에 대해 하나의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permutation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순서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(z)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샘플링 하고 해당 순서에 대해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 </a:t>
                </a:r>
                <a:r>
                  <a:rPr lang="en-US" altLang="ko-KR" sz="280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ko-KR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ko-KR" altLang="en-US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=1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분해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하지만 모델의 </a:t>
                </a:r>
                <a:r>
                  <a:rPr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el-GR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θ)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학습하는 동안 모든 순서에 대해 공유되므로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많은 양의 데이터를 거치면 모든 순서를 고려한다고 볼 수 있음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3"/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3"/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따라서 모델은 자연스럽게 </a:t>
                </a:r>
                <a:r>
                  <a:rPr lang="en-US" altLang="ko-KR" sz="2800" dirty="0">
                    <a:solidFill>
                      <a:srgbClr val="53585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 모든 토큰을 보게 되고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과정에서 어떠한 근사 없이 </a:t>
                </a:r>
                <a:b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“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양방향 컨텍스트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”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볼 수 있게 된다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en-US" altLang="ko-KR" sz="280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45F3771-C402-1D45-BBA3-BD9A4B544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63" y="3391163"/>
                <a:ext cx="18372138" cy="9722726"/>
              </a:xfrm>
              <a:prstGeom prst="rect">
                <a:avLst/>
              </a:prstGeom>
              <a:blipFill>
                <a:blip r:embed="rId4"/>
                <a:stretch>
                  <a:fillRect t="-652" b="-7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250" name="Picture 2">
            <a:extLst>
              <a:ext uri="{FF2B5EF4-FFF2-40B4-BE49-F238E27FC236}">
                <a16:creationId xmlns:a16="http://schemas.microsoft.com/office/drawing/2014/main" id="{F936E2C2-26B9-B943-AC0C-869D4EB88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417" y="3164164"/>
            <a:ext cx="6196246" cy="50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6DBA9AD2-6575-2A49-AA24-6D7E80CAB903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615494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XLNet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3200" b="1" dirty="0">
                <a:sym typeface="SpoqaHanSans-Bold"/>
              </a:rPr>
              <a:t>Two-Stream Self-Attention for Target-Aware Representations </a:t>
            </a:r>
            <a:r>
              <a:rPr lang="ko-Kore-KR" altLang="en-US" sz="3200" b="1" dirty="0">
                <a:sym typeface="SpoqaHanSans-Bold"/>
              </a:rPr>
              <a:t>모델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3305222" y="13340888"/>
            <a:ext cx="1480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Yang, Zhilin, et al. "</a:t>
            </a:r>
            <a:r>
              <a:rPr lang="en" altLang="ko-Kore-KR" dirty="0" err="1">
                <a:solidFill>
                  <a:srgbClr val="53585F"/>
                </a:solidFill>
              </a:rPr>
              <a:t>Xlnet</a:t>
            </a:r>
            <a:r>
              <a:rPr lang="en" altLang="ko-Kore-KR" dirty="0">
                <a:solidFill>
                  <a:srgbClr val="53585F"/>
                </a:solidFill>
              </a:rPr>
              <a:t>: Generalized autoregressive pretraining for language understanding." Advances in neural information processing systems 32 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45F3771-C402-1D45-BBA3-BD9A4B54437D}"/>
                  </a:ext>
                </a:extLst>
              </p:cNvPr>
              <p:cNvSpPr/>
              <p:nvPr/>
            </p:nvSpPr>
            <p:spPr>
              <a:xfrm>
                <a:off x="1238005" y="3317428"/>
                <a:ext cx="18184528" cy="9370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permutation language modeling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standard transformer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naive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하게 </a:t>
                </a:r>
                <a:b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적용하기는 어려움이 있음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위와 같은 문제를 확인하기 위해 </a:t>
                </a:r>
                <a:r>
                  <a:rPr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사용하여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next-token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distribution</a:t>
                </a:r>
                <a:b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파라미터화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하자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masking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후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transformer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생성된 </a:t>
                </a:r>
                <a:r>
                  <a:rPr lang="en-US" altLang="ko-KR" sz="2800" dirty="0">
                    <a:solidFill>
                      <a:srgbClr val="53585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 </a:t>
                </a:r>
                <a:b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의미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 </a:t>
                </a:r>
                <a:r>
                  <a:rPr lang="en-US" altLang="ko-KR" sz="2800" dirty="0">
                    <a:solidFill>
                      <a:srgbClr val="53585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의존성이 없기에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유용한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배울 수 없는 위치에 상관없이 동일한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distribution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</a:t>
                </a:r>
                <a:b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예측하게 된다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문제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위의 문제를 해결하기 위해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next-token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distribution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target position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인식할 수 있게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re-parameterize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4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24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target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4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추가적으로 받는 </a:t>
                </a:r>
                <a:r>
                  <a:rPr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</a:t>
                </a:r>
                <a:endParaRPr lang="en-US" altLang="ko-KR" sz="240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45F3771-C402-1D45-BBA3-BD9A4B544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5" y="3317428"/>
                <a:ext cx="18184528" cy="9370066"/>
              </a:xfrm>
              <a:prstGeom prst="rect">
                <a:avLst/>
              </a:prstGeom>
              <a:blipFill>
                <a:blip r:embed="rId4"/>
                <a:stretch>
                  <a:fillRect t="-813" b="-10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298" name="Picture 2">
            <a:extLst>
              <a:ext uri="{FF2B5EF4-FFF2-40B4-BE49-F238E27FC236}">
                <a16:creationId xmlns:a16="http://schemas.microsoft.com/office/drawing/2014/main" id="{942F0503-EB4A-8947-BDC8-180FA9CC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4226" y="3264090"/>
            <a:ext cx="9323651" cy="53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5714A86F-1A22-1943-BA8C-A157BCE6D144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71884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XLNet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3200" b="1" dirty="0">
                <a:sym typeface="SpoqaHanSans-Bold"/>
              </a:rPr>
              <a:t>Two-Stream Self-Attention for Target-Aware Representations </a:t>
            </a:r>
            <a:r>
              <a:rPr lang="ko-Kore-KR" altLang="en-US" sz="3200" b="1" dirty="0">
                <a:sym typeface="SpoqaHanSans-Bold"/>
              </a:rPr>
              <a:t>모델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3305222" y="13340888"/>
            <a:ext cx="1480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Yang, Zhilin, et al. "</a:t>
            </a:r>
            <a:r>
              <a:rPr lang="en" altLang="ko-Kore-KR" dirty="0" err="1">
                <a:solidFill>
                  <a:srgbClr val="53585F"/>
                </a:solidFill>
              </a:rPr>
              <a:t>Xlnet</a:t>
            </a:r>
            <a:r>
              <a:rPr lang="en" altLang="ko-Kore-KR" dirty="0">
                <a:solidFill>
                  <a:srgbClr val="53585F"/>
                </a:solidFill>
              </a:rPr>
              <a:t>: Generalized autoregressive pretraining for language understanding." Advances in neural information processing systems 32 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45F3771-C402-1D45-BBA3-BD9A4B54437D}"/>
                  </a:ext>
                </a:extLst>
              </p:cNvPr>
              <p:cNvSpPr/>
              <p:nvPr/>
            </p:nvSpPr>
            <p:spPr>
              <a:xfrm>
                <a:off x="1238005" y="3091919"/>
                <a:ext cx="18533598" cy="10243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r>
                            <a:rPr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b="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" altLang="ko-Kore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어떻게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수식화 할까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  <a:endParaRPr lang="en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고려해야 할 내용</a:t>
                </a: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예측하기 위해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사용해야 한다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𝑗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&gt;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𝑡</m:t>
                    </m:r>
                  </m:oMath>
                </a14:m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일때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다른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예측하기 위한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완전한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context information</a:t>
                </a:r>
                <a:b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쌍방향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제공하기 위해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content</a:t>
                </a:r>
                <a:r>
                  <a:rPr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encoding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하여야 한다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 typeface="Wingdings" pitchFamily="2" charset="2"/>
                  <a:buChar char="è"/>
                </a:pPr>
                <a:r>
                  <a:rPr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2</a:t>
                </a:r>
                <a:r>
                  <a:rPr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종류의 </a:t>
                </a:r>
                <a:r>
                  <a:rPr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representation</a:t>
                </a:r>
                <a:r>
                  <a:rPr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을 사용</a:t>
                </a:r>
                <a:endParaRPr lang="en-US" altLang="ko-KR" sz="28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1371487" lvl="2" indent="-457200">
                  <a:buFont typeface="Wingdings" pitchFamily="2" charset="2"/>
                  <a:buChar char="è"/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content representation: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transformer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standard hidden state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비슷한 역할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content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sz="28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모두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encoding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endParaRPr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query representation: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contextual information </a:t>
                </a:r>
                <a:r>
                  <a:rPr lang="en-US" altLang="ko-KR" sz="2800" dirty="0">
                    <a:solidFill>
                      <a:srgbClr val="53585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position </a:t>
                </a:r>
                <a:r>
                  <a:rPr lang="en-US" altLang="ko-KR" sz="2800" dirty="0">
                    <a:solidFill>
                      <a:srgbClr val="53585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접근할 수 있지만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content </a:t>
                </a:r>
                <a:r>
                  <a:rPr lang="en-US" altLang="ko-KR" sz="2800" dirty="0">
                    <a:solidFill>
                      <a:srgbClr val="53585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​​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에는 접근할 수 없다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개를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masked self-attention</a:t>
                </a:r>
                <a:r>
                  <a:rPr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구현할 수 있다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𝐾𝑉</m:t>
                        </m:r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sz="28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Cambria Math" panose="02040503050406030204" pitchFamily="18" charset="0"/>
                  </a:rPr>
                  <a:t>. </a:t>
                </a:r>
              </a:p>
              <a:p>
                <a:pPr marL="1371487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𝐾𝑉</m:t>
                        </m:r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45F3771-C402-1D45-BBA3-BD9A4B544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5" y="3091919"/>
                <a:ext cx="18533598" cy="10243189"/>
              </a:xfrm>
              <a:prstGeom prst="rect">
                <a:avLst/>
              </a:prstGeom>
              <a:blipFill>
                <a:blip r:embed="rId4"/>
                <a:stretch>
                  <a:fillRect t="-1609" r="-6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hape 223">
            <a:extLst>
              <a:ext uri="{FF2B5EF4-FFF2-40B4-BE49-F238E27FC236}">
                <a16:creationId xmlns:a16="http://schemas.microsoft.com/office/drawing/2014/main" id="{CD8F16E5-1CAD-9045-AC55-A489911FE5C9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3DD0BE5-17B3-674E-8841-A99EB03A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4226" y="3264090"/>
            <a:ext cx="9323651" cy="53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651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XLNet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Partial prediction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3305222" y="13340888"/>
            <a:ext cx="1480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Yang, Zhilin, et al. "</a:t>
            </a:r>
            <a:r>
              <a:rPr lang="en" altLang="ko-Kore-KR" dirty="0" err="1">
                <a:solidFill>
                  <a:srgbClr val="53585F"/>
                </a:solidFill>
              </a:rPr>
              <a:t>Xlnet</a:t>
            </a:r>
            <a:r>
              <a:rPr lang="en" altLang="ko-Kore-KR" dirty="0">
                <a:solidFill>
                  <a:srgbClr val="53585F"/>
                </a:solidFill>
              </a:rPr>
              <a:t>: Generalized autoregressive pretraining for language understanding." Advances in neural information processing systems 32 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45F3771-C402-1D45-BBA3-BD9A4B54437D}"/>
                  </a:ext>
                </a:extLst>
              </p:cNvPr>
              <p:cNvSpPr/>
              <p:nvPr/>
            </p:nvSpPr>
            <p:spPr>
              <a:xfrm>
                <a:off x="1524000" y="3857178"/>
                <a:ext cx="12056533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Permutation language modeling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장점이 있지만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순열로 인해 최적화가 어렵고 수렴이 오래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걸린다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lvl="1"/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최적화의 어려움을 해결하기 위해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인수분해 순서에서 마지막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token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 예측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lvl="1"/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non-target subsequence </a:t>
                </a:r>
                <a:r>
                  <a:rPr lang="en-US" altLang="ko-KR" sz="3200" dirty="0">
                    <a:solidFill>
                      <a:srgbClr val="53585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​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target subsequence </a:t>
                </a:r>
                <a:r>
                  <a:rPr lang="en-US" altLang="ko-KR" sz="3200" dirty="0">
                    <a:solidFill>
                      <a:srgbClr val="53585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분할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 (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cutting point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Objective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non-target subsequence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 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target subsequence conditioned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log-likelihood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maximize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 것으로 연산을 줄인다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45F3771-C402-1D45-BBA3-BD9A4B544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857178"/>
                <a:ext cx="12056533" cy="6001643"/>
              </a:xfrm>
              <a:prstGeom prst="rect">
                <a:avLst/>
              </a:prstGeom>
              <a:blipFill>
                <a:blip r:embed="rId4"/>
                <a:stretch>
                  <a:fillRect t="-1266" b="-23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D27621BF-918E-FF48-BB93-E3DFA2A6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4226" y="3264090"/>
            <a:ext cx="9323651" cy="53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23">
            <a:extLst>
              <a:ext uri="{FF2B5EF4-FFF2-40B4-BE49-F238E27FC236}">
                <a16:creationId xmlns:a16="http://schemas.microsoft.com/office/drawing/2014/main" id="{DB7E190C-E1F5-3C45-B443-AFDEA8531CD3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46547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101733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XLNet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Content stream (normal self-attention) &amp; query stream (self-attention X, token position X)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3305222" y="13340888"/>
            <a:ext cx="1480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Yang, Zhilin, et al. "</a:t>
            </a:r>
            <a:r>
              <a:rPr lang="en" altLang="ko-Kore-KR" dirty="0" err="1">
                <a:solidFill>
                  <a:srgbClr val="53585F"/>
                </a:solidFill>
              </a:rPr>
              <a:t>Xlnet</a:t>
            </a:r>
            <a:r>
              <a:rPr lang="en" altLang="ko-Kore-KR" dirty="0">
                <a:solidFill>
                  <a:srgbClr val="53585F"/>
                </a:solidFill>
              </a:rPr>
              <a:t>: Generalized autoregressive pretraining for language understanding." Advances in neural information processing systems 32 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3F9E3CD6-0675-174B-AB54-1DB84BB4D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59" y="3125926"/>
            <a:ext cx="7493000" cy="100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>
            <a:extLst>
              <a:ext uri="{FF2B5EF4-FFF2-40B4-BE49-F238E27FC236}">
                <a16:creationId xmlns:a16="http://schemas.microsoft.com/office/drawing/2014/main" id="{827C8460-B8F8-5D43-BF15-0B8F9B0E6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004" y="3125926"/>
            <a:ext cx="7298977" cy="100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51EFB7A3-D4D3-A143-BD39-1EBD1776F19C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842936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3999" y="1460302"/>
            <a:ext cx="18101733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XLNet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Pre-training </a:t>
            </a:r>
            <a:r>
              <a:rPr lang="en-US" altLang="ko-KR" sz="3200" b="1" dirty="0">
                <a:sym typeface="SpoqaHanSans-Bold"/>
              </a:rPr>
              <a:t>/ </a:t>
            </a:r>
            <a:r>
              <a:rPr lang="ko-KR" altLang="en-US" sz="3200" b="1" dirty="0">
                <a:sym typeface="SpoqaHanSans-Bold"/>
              </a:rPr>
              <a:t>구현 디테일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3305222" y="13340888"/>
            <a:ext cx="1480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Yang, Zhilin, et al. "</a:t>
            </a:r>
            <a:r>
              <a:rPr lang="en" altLang="ko-Kore-KR" dirty="0" err="1">
                <a:solidFill>
                  <a:srgbClr val="53585F"/>
                </a:solidFill>
              </a:rPr>
              <a:t>Xlnet</a:t>
            </a:r>
            <a:r>
              <a:rPr lang="en" altLang="ko-Kore-KR" dirty="0">
                <a:solidFill>
                  <a:srgbClr val="53585F"/>
                </a:solidFill>
              </a:rPr>
              <a:t>: Generalized autoregressive pretraining for language understanding." Advances in neural information processing systems 32 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1EA0DF-52B5-A94B-B4EF-D6C0560193BB}"/>
              </a:ext>
            </a:extLst>
          </p:cNvPr>
          <p:cNvSpPr/>
          <p:nvPr/>
        </p:nvSpPr>
        <p:spPr>
          <a:xfrm>
            <a:off x="2067311" y="3464570"/>
            <a:ext cx="18354288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Pre-training</a:t>
            </a:r>
            <a:r>
              <a:rPr lang="ko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 사용한 데이터</a:t>
            </a:r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이용했던 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BooksCorpus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 Wikipedia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추가적으로 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Giga5, 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ClueWeb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2020-B, Common Crawl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까지 총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5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개의 데이터 셋 이용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SentencePiece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이용 후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tokenizing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된 후 총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32.89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token 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정도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Hyperparameter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크기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 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BERT-Base/BERT-Large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각각 같은 크기를 갖게 설정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XLNet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-Base/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XLNet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-Large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시퀀스 길이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패딩 없는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512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길이 입력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.(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RoBERTa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같은 설정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배치 사이즈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8192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이용했습니다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Optimizer/Scheduler: Adam weight decay/ linear learning rate decay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이용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장치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소요시간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512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TPU v3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약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5.5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 소요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양방향 데이터 파이프라인</a:t>
            </a:r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lang="en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Bidirectional Data Pipeline)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recurrence memory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이용할 때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양방향으로 모두 장기 의존성을 학습할 수 있도록 배치를 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정방향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역방향의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sequence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반반으로 되도록 진행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정방향의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경우 현재 시점 이전 시퀀스들이 메모리로 제공되고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역방향의 경우 현재 시점 이후 시퀀스들이 메모리로 제공되어 양방향의 장기의존성을 학습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Span</a:t>
            </a:r>
            <a:r>
              <a:rPr lang="ko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기반의 예측</a:t>
            </a:r>
            <a:endParaRPr lang="en-US" altLang="ko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Language Model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특정 시점에서 주어진 컨텍스트에 대해 하나의 토큰만 예측하는 것이 아니라 여러 토큰들의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예측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길이 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L∈[1,...,5]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랜덤으로 선택하고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연속적인 길이 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선택한 다음 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KL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개의 토큰들을 타겟으로 학습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en-US" altLang="ko-KR" sz="2800" dirty="0">
              <a:solidFill>
                <a:srgbClr val="53585F"/>
              </a:solidFill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DEFCB5A3-75B4-8D46-A29A-CE5021EFA4C5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790917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XLNet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결과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3305222" y="13340888"/>
            <a:ext cx="1480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Yang, Zhilin, et al. "</a:t>
            </a:r>
            <a:r>
              <a:rPr lang="en" altLang="ko-Kore-KR" dirty="0" err="1">
                <a:solidFill>
                  <a:srgbClr val="53585F"/>
                </a:solidFill>
              </a:rPr>
              <a:t>Xlnet</a:t>
            </a:r>
            <a:r>
              <a:rPr lang="en" altLang="ko-Kore-KR" dirty="0">
                <a:solidFill>
                  <a:srgbClr val="53585F"/>
                </a:solidFill>
              </a:rPr>
              <a:t>: Generalized autoregressive pretraining for language understanding." Advances in neural information processing systems 32 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07080D06-3125-2743-9FC0-701AFD04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222" y="4167520"/>
            <a:ext cx="11495310" cy="37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comparison_with_bert">
            <a:extLst>
              <a:ext uri="{FF2B5EF4-FFF2-40B4-BE49-F238E27FC236}">
                <a16:creationId xmlns:a16="http://schemas.microsoft.com/office/drawing/2014/main" id="{86425CF3-098F-3845-B794-8B40092E9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882" y="7888883"/>
            <a:ext cx="14042601" cy="353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7E0EB5AB-6C70-DD43-B02E-EB3A0F639BD4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61652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 err="1">
                <a:sym typeface="SpoqaHanSans-Bold"/>
              </a:rPr>
              <a:t>XLNet</a:t>
            </a:r>
            <a:endParaRPr lang="en-US" altLang="ko-Kore-KR" sz="3200" b="1" dirty="0">
              <a:sym typeface="SpoqaHanSans-Bold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3200" b="1" dirty="0">
                <a:sym typeface="SpoqaHanSans-Bold"/>
              </a:rPr>
              <a:t>결과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3305222" y="13340888"/>
            <a:ext cx="1480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Yang, Zhilin, et al. "</a:t>
            </a:r>
            <a:r>
              <a:rPr lang="en" altLang="ko-Kore-KR" dirty="0" err="1">
                <a:solidFill>
                  <a:srgbClr val="53585F"/>
                </a:solidFill>
              </a:rPr>
              <a:t>Xlnet</a:t>
            </a:r>
            <a:r>
              <a:rPr lang="en" altLang="ko-Kore-KR" dirty="0">
                <a:solidFill>
                  <a:srgbClr val="53585F"/>
                </a:solidFill>
              </a:rPr>
              <a:t>: Generalized autoregressive pretraining for language understanding." Advances in neural information processing systems 32 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72706" name="Picture 2" descr="glue">
            <a:extLst>
              <a:ext uri="{FF2B5EF4-FFF2-40B4-BE49-F238E27FC236}">
                <a16:creationId xmlns:a16="http://schemas.microsoft.com/office/drawing/2014/main" id="{8E3F851E-5358-1640-98F5-A254CC27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398" y="7992111"/>
            <a:ext cx="12728801" cy="451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squad">
            <a:extLst>
              <a:ext uri="{FF2B5EF4-FFF2-40B4-BE49-F238E27FC236}">
                <a16:creationId xmlns:a16="http://schemas.microsoft.com/office/drawing/2014/main" id="{3DBDFED3-F6EA-2944-BD01-8C462F7C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398" y="3433989"/>
            <a:ext cx="12670745" cy="451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29D500EE-E80D-F949-AD5F-D1C3E9DBDC2F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050290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BART </a:t>
            </a:r>
            <a:r>
              <a:rPr lang="en-US" altLang="ko-KR" sz="3200" b="1" dirty="0">
                <a:sym typeface="SpoqaHanSans-Bold"/>
              </a:rPr>
              <a:t>- </a:t>
            </a:r>
            <a:r>
              <a:rPr lang="en-US" altLang="ko-Kore-KR" sz="3200" b="1" dirty="0">
                <a:sym typeface="SpoqaHanSans-Bold"/>
              </a:rPr>
              <a:t>Pre-trained seq2seq transformer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2892425" y="13277866"/>
            <a:ext cx="16801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Lewis, Mike, et al. "Bart: Denoising sequence-to-sequence pre-training for natural language generation, translation, and comprehension."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arXiv:1910.13461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5CB6F3B9-B574-CB47-9419-8B3891AA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88" y="3393672"/>
            <a:ext cx="12280900" cy="78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rchitecture">
            <a:extLst>
              <a:ext uri="{FF2B5EF4-FFF2-40B4-BE49-F238E27FC236}">
                <a16:creationId xmlns:a16="http://schemas.microsoft.com/office/drawing/2014/main" id="{50274FE3-8951-884E-A361-DEF574BB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66" y="3383349"/>
            <a:ext cx="6008393" cy="787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4AE74A-BCD0-7B4B-9A50-E8EFDA1F95BB}"/>
              </a:ext>
            </a:extLst>
          </p:cNvPr>
          <p:cNvSpPr txBox="1"/>
          <p:nvPr/>
        </p:nvSpPr>
        <p:spPr>
          <a:xfrm>
            <a:off x="2892425" y="11364784"/>
            <a:ext cx="12957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Architecture </a:t>
            </a:r>
            <a:r>
              <a:rPr kumimoji="1" lang="ko-Kore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017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년 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activation(</a:t>
            </a:r>
            <a:r>
              <a:rPr kumimoji="1" lang="en-US" altLang="ko-KR" sz="20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ReLU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-&gt; </a:t>
            </a:r>
            <a:r>
              <a:rPr kumimoji="1" lang="en-US" altLang="ko-KR" sz="20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GeLU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제외하고 거의 동일하게 사용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다만 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Pretraining</a:t>
            </a:r>
            <a:r>
              <a:rPr kumimoji="1" lang="ko-Kore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 적용한다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Sequence/token 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분류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Sequence 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생성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번역 문제 등에 적용 가능</a:t>
            </a:r>
            <a:endParaRPr kumimoji="1" lang="en-US" altLang="ko-Kore-KR" sz="2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2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달리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decoder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각 레이어는 추가적으로 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encoder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마지막 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layer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걸쳐 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cross-attention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수행한다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word prediction 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전에 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feed-forward network</a:t>
            </a:r>
            <a:r>
              <a:rPr kumimoji="1" lang="ko-KR" altLang="en-US" sz="20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추가하여 사용하지만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BART</a:t>
            </a:r>
            <a:r>
              <a:rPr kumimoji="1" lang="ko-KR" altLang="en-US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그렇지 않다</a:t>
            </a:r>
            <a:r>
              <a:rPr kumimoji="1" lang="en-US" altLang="ko-KR"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6D0E762B-D391-FB46-AC18-05A9FB21CFF6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72199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Recap: Pre-trained models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/>
              <a:t>- Transfer learning (semi-supervised learning)</a:t>
            </a:r>
            <a:r>
              <a:rPr lang="ko-Kore-KR" altLang="en-US" sz="3200" b="1" dirty="0"/>
              <a:t>이 약 </a:t>
            </a:r>
            <a:r>
              <a:rPr lang="en-US" altLang="ko-Kore-KR" sz="3200" b="1" dirty="0"/>
              <a:t>2</a:t>
            </a:r>
            <a:r>
              <a:rPr lang="en-US" altLang="ko-KR" sz="3200" b="1" dirty="0"/>
              <a:t>016</a:t>
            </a:r>
            <a:r>
              <a:rPr lang="ko-KR" altLang="en-US" sz="3200" b="1" dirty="0"/>
              <a:t>년부터 주목</a:t>
            </a:r>
            <a:r>
              <a:rPr lang="en-US" altLang="ko-KR" sz="3200" b="1" dirty="0"/>
              <a:t>..!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pic>
        <p:nvPicPr>
          <p:cNvPr id="5124" name="Picture 4" descr="Transfer Learning - Machine Learning&amp;#39;s Next Frontier">
            <a:extLst>
              <a:ext uri="{FF2B5EF4-FFF2-40B4-BE49-F238E27FC236}">
                <a16:creationId xmlns:a16="http://schemas.microsoft.com/office/drawing/2014/main" id="{EF716032-F0D3-3244-80EF-EACF2C89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096" y="3163782"/>
            <a:ext cx="11165317" cy="55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dea">
            <a:extLst>
              <a:ext uri="{FF2B5EF4-FFF2-40B4-BE49-F238E27FC236}">
                <a16:creationId xmlns:a16="http://schemas.microsoft.com/office/drawing/2014/main" id="{5D1BF4B7-4650-2B44-9879-5201FA57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26" y="2995212"/>
            <a:ext cx="9417844" cy="50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855BEBF-41A4-3D48-B9D6-FA1390186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26" y="8030654"/>
            <a:ext cx="9497794" cy="468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512E2-D4C4-BD47-AC13-1984DE48DCDC}"/>
              </a:ext>
            </a:extLst>
          </p:cNvPr>
          <p:cNvSpPr/>
          <p:nvPr/>
        </p:nvSpPr>
        <p:spPr>
          <a:xfrm>
            <a:off x="1705211" y="12811334"/>
            <a:ext cx="12010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https://www.kaggle.com/basu369victor/transferlearning-and-unet-to-segment-rocks-on-moon</a:t>
            </a:r>
          </a:p>
        </p:txBody>
      </p:sp>
      <p:sp>
        <p:nvSpPr>
          <p:cNvPr id="21" name="Shape 223">
            <a:extLst>
              <a:ext uri="{FF2B5EF4-FFF2-40B4-BE49-F238E27FC236}">
                <a16:creationId xmlns:a16="http://schemas.microsoft.com/office/drawing/2014/main" id="{A9D1103C-53F4-3442-808B-3755162A34CC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609498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BART </a:t>
            </a:r>
            <a:r>
              <a:rPr lang="en-US" altLang="ko-KR" sz="3200" b="1" dirty="0">
                <a:sym typeface="SpoqaHanSans-Bold"/>
              </a:rPr>
              <a:t>- </a:t>
            </a:r>
            <a:r>
              <a:rPr lang="en-US" altLang="ko-Kore-KR" sz="3200" b="1" dirty="0">
                <a:sym typeface="SpoqaHanSans-Bold"/>
              </a:rPr>
              <a:t>Pre-trained seq2seq transformer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b="1" dirty="0">
                <a:sym typeface="SpoqaHanSans-Bold"/>
              </a:rPr>
              <a:t>- Pretraining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2892425" y="12811334"/>
            <a:ext cx="16801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Lewis, Mike, et al. "Bart: Denoising sequence-to-sequence pre-training for natural language generation, translation, and comprehension."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arXiv:1910.13461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5CB6F3B9-B574-CB47-9419-8B3891AA2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5" t="44265" r="25508" b="26440"/>
          <a:stretch/>
        </p:blipFill>
        <p:spPr bwMode="auto">
          <a:xfrm>
            <a:off x="12311926" y="866726"/>
            <a:ext cx="5943601" cy="23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4AE74A-BCD0-7B4B-9A50-E8EFDA1F95BB}"/>
              </a:ext>
            </a:extLst>
          </p:cNvPr>
          <p:cNvSpPr txBox="1"/>
          <p:nvPr/>
        </p:nvSpPr>
        <p:spPr>
          <a:xfrm>
            <a:off x="2164293" y="3578302"/>
            <a:ext cx="14074774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Token Masking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BERT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같은 방식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Token Deletion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랜덤으로 한 토큰을 삭제한다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Token masking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달리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모델은 입력의 어느 위치에 누락된 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token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넣어서 복구해야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할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지 학습한다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Text Infilling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Poisson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분포에서 구한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span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길이로 여러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text span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샘플링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각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하나의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[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MASK]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토큰으로 대체된다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(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길이가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[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MASK]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토큰이 삽입된다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모델이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span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누락된 토큰의 수를 학습한다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Sentence Permutation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문서를 문장 단위로 나누고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랜덤 순서로 섞는다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Document 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랜덤으로 선택된 토큰이 문서의 첫 시작이 되도록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rotate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모델이 문서의 시작점을 구분하도록 학습한다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5604E0D5-2DC8-5842-8F88-ED883751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926" y="3169659"/>
            <a:ext cx="11658799" cy="342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23">
            <a:extLst>
              <a:ext uri="{FF2B5EF4-FFF2-40B4-BE49-F238E27FC236}">
                <a16:creationId xmlns:a16="http://schemas.microsoft.com/office/drawing/2014/main" id="{7A7158B5-E3E2-C840-BE76-EBC31C6BD796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2379787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BART </a:t>
            </a:r>
            <a:r>
              <a:rPr lang="en-US" altLang="ko-KR" sz="3200" b="1" dirty="0">
                <a:sym typeface="SpoqaHanSans-Bold"/>
              </a:rPr>
              <a:t>- </a:t>
            </a:r>
            <a:r>
              <a:rPr lang="en-US" altLang="ko-Kore-KR" sz="3200" b="1" dirty="0">
                <a:sym typeface="SpoqaHanSans-Bold"/>
              </a:rPr>
              <a:t>Pre-trained seq2seq transformer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-</a:t>
            </a:r>
            <a:r>
              <a:rPr lang="ko-Kore-KR" altLang="en-US" sz="3200" b="1" dirty="0">
                <a:sym typeface="SpoqaHanSans-Bold"/>
              </a:rPr>
              <a:t> 결과</a:t>
            </a:r>
            <a:endParaRPr lang="en-US" altLang="ko-Kore-KR" sz="3200" b="1" dirty="0">
              <a:sym typeface="SpoqaHanSans-Bold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C595CA-C7DF-544C-BEAA-7C342309826E}"/>
              </a:ext>
            </a:extLst>
          </p:cNvPr>
          <p:cNvSpPr/>
          <p:nvPr/>
        </p:nvSpPr>
        <p:spPr>
          <a:xfrm>
            <a:off x="2892425" y="12811334"/>
            <a:ext cx="16801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Lewis, Mike, et al. "Bart: Denoising sequence-to-sequence pre-training for natural language generation, translation, and comprehension." </a:t>
            </a:r>
            <a:r>
              <a:rPr lang="en" altLang="ko-Kore-KR" dirty="0" err="1">
                <a:solidFill>
                  <a:srgbClr val="53585F"/>
                </a:solidFill>
              </a:rPr>
              <a:t>arXiv</a:t>
            </a:r>
            <a:r>
              <a:rPr lang="en" altLang="ko-Kore-KR" dirty="0">
                <a:solidFill>
                  <a:srgbClr val="53585F"/>
                </a:solidFill>
              </a:rPr>
              <a:t> preprint arXiv:1910.13461 (2019).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4DB9132-5C32-4C47-BF08-4188A43B4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2918269"/>
            <a:ext cx="13127968" cy="61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>
            <a:extLst>
              <a:ext uri="{FF2B5EF4-FFF2-40B4-BE49-F238E27FC236}">
                <a16:creationId xmlns:a16="http://schemas.microsoft.com/office/drawing/2014/main" id="{4FC454F2-80AD-044E-81DF-B066E0E1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77" y="9194068"/>
            <a:ext cx="160147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3">
            <a:extLst>
              <a:ext uri="{FF2B5EF4-FFF2-40B4-BE49-F238E27FC236}">
                <a16:creationId xmlns:a16="http://schemas.microsoft.com/office/drawing/2014/main" id="{4F488174-038D-F342-BC81-583DEABDFC26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605992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81218" y="3558938"/>
            <a:ext cx="18664080" cy="93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[</a:t>
            </a:r>
            <a:r>
              <a:rPr lang="ko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관련 논문들</a:t>
            </a:r>
            <a:r>
              <a:rPr lang="en-US" altLang="ko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]</a:t>
            </a: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 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Radford, Alec, et al. "Improving language understanding by generative pre-training." (2018).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Devlin, Jacob, et al. "Bert: Pre-training of deep bidirectional transformers for language understanding."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arXiv:1810.04805 (2018).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Lewis, Mike, et al. "Bart: Denoising sequence-to-sequence pre-training for natural language generation, translation, and comprehension."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arXiv:1910.13461 (2019).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Radford, Alec, et al. "Language models are unsupervised multitask learners."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OpenAI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blog 1.8 (2019): 9.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Brown, Tom B., et al. "Language models are few-shot learners."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arXiv:2005.14165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Lan,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Zhenzhong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"Albert: A lite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bert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for self-supervised learning of language representations."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arXiv:1909.11942 (2019).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Liu,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Yinhan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"Roberta: A robustly optimized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bert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pretraining approach."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arXiv:1907.11692 (2019).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Clark, Kevin, et al. "Electra: Pre-training text encoders as discriminators rather than generators."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arXiv:2003.10555 (2020).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Yang, Zhilin,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Xlnet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Generalized autoregressive pretraining for language understanding." Advances in neural information processing systems 32 (2019).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Narayanan, Deepak, et al. "Efficient large-scale language model training on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gpu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clusters."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arXiv:2104.04473 (2021).</a:t>
            </a:r>
          </a:p>
        </p:txBody>
      </p:sp>
      <p:sp>
        <p:nvSpPr>
          <p:cNvPr id="9" name="Shape 222">
            <a:extLst>
              <a:ext uri="{FF2B5EF4-FFF2-40B4-BE49-F238E27FC236}">
                <a16:creationId xmlns:a16="http://schemas.microsoft.com/office/drawing/2014/main" id="{A50E14F6-95F8-7446-A171-8FFFE48DDE8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B0319FE1-F8C4-F842-975C-A6055D67C121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451712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81218" y="3143306"/>
            <a:ext cx="18664080" cy="2541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400" b="1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Huggingface</a:t>
            </a: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 (transformer </a:t>
            </a:r>
            <a:r>
              <a:rPr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라이브러리</a:t>
            </a: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; Tensorflow, Pytorch </a:t>
            </a:r>
            <a:r>
              <a:rPr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모두 호환</a:t>
            </a: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)</a:t>
            </a:r>
          </a:p>
          <a:p>
            <a:pPr marL="342900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  <a:hlinkClick r:id="rId4"/>
              </a:rPr>
              <a:t>https://huggingface.co/transformers/</a:t>
            </a:r>
            <a:endParaRPr lang="en-US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  <a:p>
            <a:pPr marL="342900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  <a:hlinkClick r:id="rId5"/>
              </a:rPr>
              <a:t>https://huggingface.co/models/</a:t>
            </a: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 </a:t>
            </a:r>
          </a:p>
          <a:p>
            <a:pPr marL="342900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+ 63</a:t>
            </a:r>
            <a:r>
              <a:rPr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개의 미리 학습된 공식 </a:t>
            </a: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Transformer </a:t>
            </a:r>
            <a:r>
              <a:rPr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모델</a:t>
            </a: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여러 </a:t>
            </a: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contributor</a:t>
            </a:r>
            <a:r>
              <a:rPr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들이 올리는</a:t>
            </a: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3</a:t>
            </a:r>
            <a:r>
              <a:rPr lang="en-US" altLang="ko-KR" sz="2400" baseline="30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rd</a:t>
            </a: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party </a:t>
            </a:r>
            <a:r>
              <a:rPr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모델들</a:t>
            </a:r>
            <a:endParaRPr lang="en-US" altLang="ko-KR" sz="24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E2AAC6-F5CC-914D-92B8-3DB8BCCB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86" y="6100659"/>
            <a:ext cx="11731360" cy="700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4224CA-4EBC-8049-85D4-22FB8DDC7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9134" y="6165138"/>
            <a:ext cx="11678866" cy="6880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B6BF3B-277A-F34A-A434-AE6624D30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7890" y="2091327"/>
            <a:ext cx="4715253" cy="1554759"/>
          </a:xfrm>
          <a:prstGeom prst="rect">
            <a:avLst/>
          </a:prstGeom>
        </p:spPr>
      </p:pic>
      <p:sp>
        <p:nvSpPr>
          <p:cNvPr id="13" name="Shape 222">
            <a:extLst>
              <a:ext uri="{FF2B5EF4-FFF2-40B4-BE49-F238E27FC236}">
                <a16:creationId xmlns:a16="http://schemas.microsoft.com/office/drawing/2014/main" id="{88E8F04F-CF47-A649-A652-92C2D5594AC6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47B53D59-75B0-024C-A65B-D75913AEF39F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21577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Recap: Pre-trained models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/>
              <a:t>- </a:t>
            </a:r>
            <a:r>
              <a:rPr lang="en-US" altLang="ko-Kore-KR" sz="3200" b="1" dirty="0" err="1"/>
              <a:t>ELMo</a:t>
            </a:r>
            <a:r>
              <a:rPr lang="en-US" altLang="ko-Kore-KR" sz="3200" b="1" dirty="0"/>
              <a:t> (Embedding for Language Model)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C8D25F74-3A82-CB41-9C9A-18815B358812}"/>
              </a:ext>
            </a:extLst>
          </p:cNvPr>
          <p:cNvSpPr txBox="1">
            <a:spLocks/>
          </p:cNvSpPr>
          <p:nvPr/>
        </p:nvSpPr>
        <p:spPr>
          <a:xfrm>
            <a:off x="15897315" y="7749427"/>
            <a:ext cx="8348831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142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2" algn="l" defTabSz="4571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7" algn="l" defTabSz="4571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4571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4571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3" algn="l" defTabSz="4571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8" algn="l" defTabSz="4571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4571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2" algn="l" defTabSz="4571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altLang="ko-Kore-KR" sz="180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Devlin, Jacob, et al. "Bert: Pre-training of deep bidirectional transformers for language understanding." </a:t>
            </a:r>
            <a:r>
              <a:rPr lang="en" altLang="ko-Kore-KR" sz="1800" i="1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 preprint arXiv:1810.04805</a:t>
            </a:r>
            <a:r>
              <a:rPr lang="en" altLang="ko-Kore-KR" sz="180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(2018).</a:t>
            </a:r>
            <a:endParaRPr kumimoji="1" lang="ko-Kore-KR" altLang="en-US" sz="1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5" name="Picture 4" descr="Beyond Word Embeddings Part 2. A primer in the neural nlp model… | by Aaron  (Ari) Bornstein | Towards Data Science">
            <a:extLst>
              <a:ext uri="{FF2B5EF4-FFF2-40B4-BE49-F238E27FC236}">
                <a16:creationId xmlns:a16="http://schemas.microsoft.com/office/drawing/2014/main" id="{0E9D4160-F21C-F847-9DE4-C1B73BEAA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6" b="39248"/>
          <a:stretch/>
        </p:blipFill>
        <p:spPr bwMode="auto">
          <a:xfrm>
            <a:off x="15897316" y="3543820"/>
            <a:ext cx="8485097" cy="413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B023EC-737A-8446-9C5B-6FE243025BA3}"/>
              </a:ext>
            </a:extLst>
          </p:cNvPr>
          <p:cNvSpPr/>
          <p:nvPr/>
        </p:nvSpPr>
        <p:spPr>
          <a:xfrm>
            <a:off x="1524000" y="3733475"/>
            <a:ext cx="14373315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기존의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word2vec, </a:t>
            </a: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GloVe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등은 동음이의어 등을 반영하지 못한다는 문제가 있었다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1028642" lvl="1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예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 bear: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견디다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/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지탱하다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/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곰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485787" lvl="2" indent="-571500">
              <a:buFont typeface="Arial" panose="020B0604020202020204" pitchFamily="34" charset="0"/>
              <a:buChar char="•"/>
            </a:pP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People seem to </a:t>
            </a:r>
            <a:r>
              <a:rPr lang="en" altLang="ko-Kore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bear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this unnecessary noise 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vs My favorite animal is a </a:t>
            </a:r>
            <a:r>
              <a:rPr lang="en-US" altLang="ko-Kore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bear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</a:p>
          <a:p>
            <a:pPr marL="1485787" lvl="2" indent="-5715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Language model(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언어 모델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이용해 문장에서 각 단어의 문맥을 학습하게 하자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ELMo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RNN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기반한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embedding</a:t>
            </a:r>
          </a:p>
          <a:p>
            <a:pPr marL="1028642" lvl="1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가장 큰 특징으로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사전 훈련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된 언어 모델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(pre-trained language model)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사용한다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1028642" lvl="1" indent="-5715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028642" lvl="1" indent="-5715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biLM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(bi-directional language model)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이용하는데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b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char CNN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방법 등을 이용해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character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단위로 계산하여 최초의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embedding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먼저 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lvl="1"/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</a:t>
            </a:r>
          </a:p>
          <a:p>
            <a:pPr lvl="1"/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 fast text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과 같이 </a:t>
            </a: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subword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정보를 받으므로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OOV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에도 견고하다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그 이후 </a:t>
            </a:r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LSTM </a:t>
            </a:r>
            <a:r>
              <a:rPr lang="ko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기반의 </a:t>
            </a:r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LM</a:t>
            </a:r>
            <a:r>
              <a:rPr lang="ko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을 각각 </a:t>
            </a:r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forward, backward</a:t>
            </a:r>
            <a:r>
              <a:rPr lang="ko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로 </a:t>
            </a:r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pretraining</a:t>
            </a:r>
            <a:r>
              <a:rPr lang="ko-KR" altLang="en-US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하고</a:t>
            </a:r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, finetune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최종 값을 구하기 위해 아래 과정을 거친다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971492" lvl="1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각 층의 출력 값을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concatenate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971492" lvl="1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각 층의 출력 값 별로 가중치를 주고 더한다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(weighted sum).</a:t>
            </a:r>
          </a:p>
          <a:p>
            <a:pPr marL="971492" lvl="1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벡터의 크기를 결정하는 스칼라 매개변수를 곱하여 최종적인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representation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구한다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656CD8-6198-C042-B8B8-66413DB91D75}"/>
              </a:ext>
            </a:extLst>
          </p:cNvPr>
          <p:cNvSpPr/>
          <p:nvPr/>
        </p:nvSpPr>
        <p:spPr>
          <a:xfrm>
            <a:off x="6457112" y="12748772"/>
            <a:ext cx="11881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Peters, Matthew E., et al. "Deep contextualized word representations." </a:t>
            </a:r>
            <a:r>
              <a:rPr lang="en" altLang="ko-Kore-KR" i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preprint arXiv:1802.05365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0" name="Shape 223">
            <a:extLst>
              <a:ext uri="{FF2B5EF4-FFF2-40B4-BE49-F238E27FC236}">
                <a16:creationId xmlns:a16="http://schemas.microsoft.com/office/drawing/2014/main" id="{B8FA199B-8CB2-5841-A16A-DA8C43F9EECA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366242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Pre-training + Transformer (enc, dec, enc + dec) </a:t>
            </a:r>
            <a:r>
              <a:rPr lang="en-US" altLang="ko-Kore-KR" sz="3200" b="1" dirty="0">
                <a:sym typeface="Wingdings" pitchFamily="2" charset="2"/>
              </a:rPr>
              <a:t> </a:t>
            </a:r>
            <a:r>
              <a:rPr lang="ko-Kore-KR" altLang="en-US" sz="3200" b="1" dirty="0">
                <a:sym typeface="Wingdings" pitchFamily="2" charset="2"/>
              </a:rPr>
              <a:t>새로운 혁신</a:t>
            </a:r>
            <a:r>
              <a:rPr lang="en-US" altLang="ko-Kore-KR" sz="3200" b="1" dirty="0">
                <a:sym typeface="Wingdings" pitchFamily="2" charset="2"/>
              </a:rPr>
              <a:t>!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pic>
        <p:nvPicPr>
          <p:cNvPr id="14" name="Picture 2" descr="BERT(Pre-training of Deep Bidirectional Transformers for Language  Understanding) 정리 - 2 ( Transformer, Attention)">
            <a:extLst>
              <a:ext uri="{FF2B5EF4-FFF2-40B4-BE49-F238E27FC236}">
                <a16:creationId xmlns:a16="http://schemas.microsoft.com/office/drawing/2014/main" id="{5EA57785-AD37-BB4E-925D-20C0CBC41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7322" r="3701" b="8036"/>
          <a:stretch/>
        </p:blipFill>
        <p:spPr bwMode="auto">
          <a:xfrm>
            <a:off x="4376673" y="3280403"/>
            <a:ext cx="15228991" cy="345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8018A7-1191-3149-949C-CBB4B861AEA1}"/>
              </a:ext>
            </a:extLst>
          </p:cNvPr>
          <p:cNvSpPr/>
          <p:nvPr/>
        </p:nvSpPr>
        <p:spPr>
          <a:xfrm>
            <a:off x="1869440" y="12703612"/>
            <a:ext cx="1773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Devlin, Jacob, et al. "Bert: Pre-training of deep bidirectional transformers for language understanding." </a:t>
            </a:r>
            <a:r>
              <a:rPr lang="en" altLang="ko-Kore-KR" sz="1600" i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</a:t>
            </a:r>
            <a:r>
              <a:rPr lang="en" altLang="ko-Kore-KR" sz="1600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preprint arXiv:1810.04805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(2018).</a:t>
            </a:r>
          </a:p>
          <a:p>
            <a:pPr algn="ctr"/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Lewis, Mike, et al. "Bart: Denoising sequence-to-sequence pre-training for natural language generation, translation, and comprehension." </a:t>
            </a:r>
            <a:r>
              <a:rPr lang="en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arXiv:1910.13461 (2019).</a:t>
            </a:r>
            <a:endParaRPr lang="ko-Kore-KR" altLang="en-US" sz="1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146" name="Picture 2" descr="그림1">
            <a:extLst>
              <a:ext uri="{FF2B5EF4-FFF2-40B4-BE49-F238E27FC236}">
                <a16:creationId xmlns:a16="http://schemas.microsoft.com/office/drawing/2014/main" id="{BB5455AA-D064-884A-850A-F421FCBB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19" y="6877330"/>
            <a:ext cx="9609981" cy="568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3">
            <a:extLst>
              <a:ext uri="{FF2B5EF4-FFF2-40B4-BE49-F238E27FC236}">
                <a16:creationId xmlns:a16="http://schemas.microsoft.com/office/drawing/2014/main" id="{0440E3D0-7E90-3543-B081-5862025DF9DF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5784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53F6-C002-484A-95E0-7D95AB046DC6}"/>
              </a:ext>
            </a:extLst>
          </p:cNvPr>
          <p:cNvSpPr/>
          <p:nvPr/>
        </p:nvSpPr>
        <p:spPr>
          <a:xfrm>
            <a:off x="4776749" y="4199811"/>
            <a:ext cx="12482323" cy="4375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3200" b="1" dirty="0">
                <a:sym typeface="SpoqaHanSans-Bold"/>
              </a:rPr>
              <a:t>+ Going to large-scale transformer </a:t>
            </a:r>
            <a:endParaRPr lang="en-US" altLang="ko-Kore-KR" sz="3200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7" name="Shape 222">
            <a:extLst>
              <a:ext uri="{FF2B5EF4-FFF2-40B4-BE49-F238E27FC236}">
                <a16:creationId xmlns:a16="http://schemas.microsoft.com/office/drawing/2014/main" id="{CC4715D4-5F64-4C4F-8326-67BA1176E3B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9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8018A7-1191-3149-949C-CBB4B861AEA1}"/>
              </a:ext>
            </a:extLst>
          </p:cNvPr>
          <p:cNvSpPr/>
          <p:nvPr/>
        </p:nvSpPr>
        <p:spPr>
          <a:xfrm>
            <a:off x="2250772" y="11005534"/>
            <a:ext cx="17354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Narayanan, Deepak, et al. "Efficient large-scale language model training on </a:t>
            </a:r>
            <a:r>
              <a:rPr lang="en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gpu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clusters." </a:t>
            </a:r>
            <a:r>
              <a:rPr lang="en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arXiv:2104.04473 (2021).</a:t>
            </a:r>
            <a:endParaRPr lang="ko-Kore-KR" altLang="en-US" sz="1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7E032-B050-024D-B52A-54EF645B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398" y="4600141"/>
            <a:ext cx="11527023" cy="6263238"/>
          </a:xfrm>
          <a:prstGeom prst="rect">
            <a:avLst/>
          </a:prstGeom>
        </p:spPr>
      </p:pic>
      <p:sp>
        <p:nvSpPr>
          <p:cNvPr id="19" name="Shape 223">
            <a:extLst>
              <a:ext uri="{FF2B5EF4-FFF2-40B4-BE49-F238E27FC236}">
                <a16:creationId xmlns:a16="http://schemas.microsoft.com/office/drawing/2014/main" id="{977B3E40-A0A5-A94B-AC16-3F36F712C424}"/>
              </a:ext>
            </a:extLst>
          </p:cNvPr>
          <p:cNvSpPr/>
          <p:nvPr/>
        </p:nvSpPr>
        <p:spPr>
          <a:xfrm>
            <a:off x="20828000" y="2200124"/>
            <a:ext cx="2540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000" dirty="0">
                <a:sym typeface="SpoqaHanSans-Bold"/>
              </a:rPr>
              <a:t>Pretrained </a:t>
            </a:r>
            <a:br>
              <a:rPr lang="en-US" altLang="ko-Kore-KR" sz="2000" dirty="0">
                <a:sym typeface="SpoqaHanSans-Bold"/>
              </a:rPr>
            </a:br>
            <a:r>
              <a:rPr lang="en-US" altLang="ko-Kore-KR" sz="2000" dirty="0">
                <a:sym typeface="SpoqaHanSans-Bold"/>
              </a:rPr>
              <a:t>Large-Scale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21154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38899</TotalTime>
  <Words>6887</Words>
  <Application>Microsoft Macintosh PowerPoint</Application>
  <PresentationFormat>사용자 지정</PresentationFormat>
  <Paragraphs>859</Paragraphs>
  <Slides>63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5" baseType="lpstr"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Impact</vt:lpstr>
      <vt:lpstr>Matura MT Script Capitals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483</cp:revision>
  <dcterms:created xsi:type="dcterms:W3CDTF">2021-04-05T07:22:06Z</dcterms:created>
  <dcterms:modified xsi:type="dcterms:W3CDTF">2021-08-28T10:55:58Z</dcterms:modified>
</cp:coreProperties>
</file>